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32" r:id="rId1"/>
  </p:sldMasterIdLst>
  <p:notesMasterIdLst>
    <p:notesMasterId r:id="rId45"/>
  </p:notesMasterIdLst>
  <p:sldIdLst>
    <p:sldId id="256" r:id="rId2"/>
    <p:sldId id="305" r:id="rId3"/>
    <p:sldId id="271" r:id="rId4"/>
    <p:sldId id="307" r:id="rId5"/>
    <p:sldId id="309" r:id="rId6"/>
    <p:sldId id="312" r:id="rId7"/>
    <p:sldId id="310" r:id="rId8"/>
    <p:sldId id="311" r:id="rId9"/>
    <p:sldId id="313" r:id="rId10"/>
    <p:sldId id="315" r:id="rId11"/>
    <p:sldId id="314" r:id="rId12"/>
    <p:sldId id="316" r:id="rId13"/>
    <p:sldId id="317" r:id="rId14"/>
    <p:sldId id="355" r:id="rId15"/>
    <p:sldId id="318" r:id="rId16"/>
    <p:sldId id="319" r:id="rId17"/>
    <p:sldId id="321" r:id="rId18"/>
    <p:sldId id="323" r:id="rId19"/>
    <p:sldId id="322" r:id="rId20"/>
    <p:sldId id="324" r:id="rId21"/>
    <p:sldId id="320" r:id="rId22"/>
    <p:sldId id="325" r:id="rId23"/>
    <p:sldId id="326" r:id="rId24"/>
    <p:sldId id="328" r:id="rId25"/>
    <p:sldId id="329" r:id="rId26"/>
    <p:sldId id="299" r:id="rId27"/>
    <p:sldId id="327" r:id="rId28"/>
    <p:sldId id="350" r:id="rId29"/>
    <p:sldId id="334" r:id="rId30"/>
    <p:sldId id="339" r:id="rId31"/>
    <p:sldId id="342" r:id="rId32"/>
    <p:sldId id="343" r:id="rId33"/>
    <p:sldId id="345" r:id="rId34"/>
    <p:sldId id="340" r:id="rId35"/>
    <p:sldId id="346" r:id="rId36"/>
    <p:sldId id="347" r:id="rId37"/>
    <p:sldId id="348" r:id="rId38"/>
    <p:sldId id="351" r:id="rId39"/>
    <p:sldId id="303" r:id="rId40"/>
    <p:sldId id="352" r:id="rId41"/>
    <p:sldId id="331" r:id="rId42"/>
    <p:sldId id="353" r:id="rId43"/>
    <p:sldId id="332" r:id="rId4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iuxq" initials="l" lastIdx="3" clrIdx="0">
    <p:extLst>
      <p:ext uri="{19B8F6BF-5375-455C-9EA6-DF929625EA0E}">
        <p15:presenceInfo xmlns:p15="http://schemas.microsoft.com/office/powerpoint/2012/main" userId="liuxq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FD4F69"/>
    <a:srgbClr val="00D582"/>
    <a:srgbClr val="FFFF00"/>
    <a:srgbClr val="FFE644"/>
    <a:srgbClr val="E4E4E4"/>
    <a:srgbClr val="909092"/>
    <a:srgbClr val="8E8F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-1326" y="-5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commentAuthors" Target="commentAuthor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2016/7/21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28656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2016/7/21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9398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2016/7/21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17143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2016/7/21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53182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2016/7/21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90835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2016/7/21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19011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2016/7/21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94271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2016/7/21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2990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2016/7/21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31780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2016/7/21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63953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2016/7/21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58666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2016/7/21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48531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  <a:t>2016/7/21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38802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3" r:id="rId1"/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odebeginner.org/index-zh-cn.html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nodejs.cn/doc/node/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gi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3090930" y="2446987"/>
            <a:ext cx="25886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前端工程化 </a:t>
            </a:r>
            <a:endParaRPr lang="zh-CN" altLang="en-US" sz="36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0597169" y="6442172"/>
            <a:ext cx="9423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>
                <a:solidFill>
                  <a:schemeClr val="bg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2016.7</a:t>
            </a:r>
            <a:endParaRPr lang="zh-CN" altLang="en-US" sz="1600" dirty="0">
              <a:solidFill>
                <a:schemeClr val="bg1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3251155" y="3093318"/>
            <a:ext cx="9473172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>
            <a:off x="-965915" y="2446987"/>
            <a:ext cx="6301412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4951926" y="3231817"/>
            <a:ext cx="27238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FD4F69"/>
                </a:solidFill>
              </a:rPr>
              <a:t>刘夏琦</a:t>
            </a:r>
            <a:endParaRPr lang="en-US" altLang="zh-CN" dirty="0" smtClean="0">
              <a:solidFill>
                <a:srgbClr val="FD4F69"/>
              </a:solidFill>
            </a:endParaRPr>
          </a:p>
          <a:p>
            <a:r>
              <a:rPr lang="en-US" altLang="zh-CN" dirty="0" smtClean="0">
                <a:solidFill>
                  <a:srgbClr val="FD4F69"/>
                </a:solidFill>
              </a:rPr>
              <a:t>liuxq@sinosure.com.cn</a:t>
            </a:r>
            <a:endParaRPr lang="zh-CN" altLang="en-US" dirty="0">
              <a:solidFill>
                <a:srgbClr val="FD4F69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/>
          <p:cNvSpPr/>
          <p:nvPr/>
        </p:nvSpPr>
        <p:spPr>
          <a:xfrm>
            <a:off x="101304" y="0"/>
            <a:ext cx="5767258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0" b="1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-424134" y="0"/>
            <a:ext cx="5767258" cy="6858000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0" b="1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002308" y="1534724"/>
            <a:ext cx="5391692" cy="715578"/>
          </a:xfrm>
          <a:prstGeom prst="rect">
            <a:avLst/>
          </a:prstGeom>
        </p:spPr>
        <p:txBody>
          <a:bodyPr wrap="square" lIns="68570" tIns="34289" rIns="68570" bIns="34289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Implement pow(x, n</a:t>
            </a:r>
            <a:r>
              <a:rPr lang="en-US" altLang="zh-CN" sz="1400" dirty="0" smtClean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)</a:t>
            </a:r>
          </a:p>
          <a:p>
            <a:endParaRPr lang="en-US" altLang="zh-CN" sz="1400" dirty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zh-CN" altLang="en-US" sz="1400" dirty="0" smtClean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要求： 时间复杂度</a:t>
            </a:r>
            <a:r>
              <a:rPr lang="en-US" altLang="zh-CN" sz="140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O(</a:t>
            </a:r>
            <a:r>
              <a:rPr lang="en-US" altLang="zh-CN" sz="1400" dirty="0" err="1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lgN</a:t>
            </a:r>
            <a:r>
              <a:rPr lang="en-US" altLang="zh-CN" sz="140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)</a:t>
            </a:r>
            <a:endParaRPr lang="zh-CN" altLang="en-US" sz="1400" dirty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5" name="文本占位符 1"/>
          <p:cNvSpPr txBox="1">
            <a:spLocks/>
          </p:cNvSpPr>
          <p:nvPr/>
        </p:nvSpPr>
        <p:spPr>
          <a:xfrm>
            <a:off x="8732723" y="869082"/>
            <a:ext cx="6803231" cy="287982"/>
          </a:xfrm>
          <a:prstGeom prst="rect">
            <a:avLst/>
          </a:prstGeom>
          <a:noFill/>
        </p:spPr>
        <p:txBody>
          <a:bodyPr/>
          <a:lstStyle>
            <a:lvl1pPr marR="0" indent="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1"/>
                </a:solidFill>
                <a:cs typeface="+mn-ea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zh-CN" altLang="en-US" sz="1600" dirty="0">
                <a:solidFill>
                  <a:srgbClr val="FD4F69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sym typeface="+mn-lt"/>
              </a:rPr>
              <a:t>分</a:t>
            </a:r>
            <a:r>
              <a:rPr lang="zh-CN" altLang="en-US" sz="1600" dirty="0" smtClean="0">
                <a:solidFill>
                  <a:srgbClr val="FD4F69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sym typeface="+mn-lt"/>
              </a:rPr>
              <a:t>治算法举例</a:t>
            </a:r>
            <a:endParaRPr lang="zh-CN" altLang="en-US" sz="1600" dirty="0">
              <a:solidFill>
                <a:srgbClr val="FD4F69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sym typeface="+mn-lt"/>
            </a:endParaRPr>
          </a:p>
        </p:txBody>
      </p:sp>
      <p:sp>
        <p:nvSpPr>
          <p:cNvPr id="16" name="文本占位符 2"/>
          <p:cNvSpPr txBox="1">
            <a:spLocks/>
          </p:cNvSpPr>
          <p:nvPr/>
        </p:nvSpPr>
        <p:spPr>
          <a:xfrm>
            <a:off x="8732724" y="303450"/>
            <a:ext cx="2758016" cy="432048"/>
          </a:xfrm>
          <a:prstGeom prst="rect">
            <a:avLst/>
          </a:prstGeom>
        </p:spPr>
        <p:txBody>
          <a:bodyPr/>
          <a:lstStyle>
            <a:lvl1pPr marR="0" indent="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800" baseline="0">
                <a:cs typeface="+mn-ea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zh-CN" altLang="en-US" dirty="0" smtClean="0">
                <a:latin typeface="Microsoft YaHei UI" panose="020B0503020204020204" pitchFamily="34" charset="-122"/>
                <a:ea typeface="Microsoft YaHei UI" panose="020B0503020204020204" pitchFamily="34" charset="-122"/>
                <a:sym typeface="+mn-lt"/>
              </a:rPr>
              <a:t>组件化开发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  <a:sym typeface="+mn-lt"/>
            </a:endParaRPr>
          </a:p>
        </p:txBody>
      </p:sp>
      <p:cxnSp>
        <p:nvCxnSpPr>
          <p:cNvPr id="17" name="直接连接符 16"/>
          <p:cNvCxnSpPr/>
          <p:nvPr/>
        </p:nvCxnSpPr>
        <p:spPr>
          <a:xfrm>
            <a:off x="7599453" y="217823"/>
            <a:ext cx="293483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>
            <a:off x="8732723" y="825863"/>
            <a:ext cx="4142927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2" name="矩形 21"/>
          <p:cNvSpPr/>
          <p:nvPr/>
        </p:nvSpPr>
        <p:spPr>
          <a:xfrm>
            <a:off x="1007740" y="4411805"/>
            <a:ext cx="5391692" cy="1146466"/>
          </a:xfrm>
          <a:prstGeom prst="rect">
            <a:avLst/>
          </a:prstGeom>
        </p:spPr>
        <p:txBody>
          <a:bodyPr wrap="square" lIns="68570" tIns="34289" rIns="68570" bIns="34289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二分法</a:t>
            </a:r>
            <a:endParaRPr lang="en-US" altLang="zh-CN" sz="1400" dirty="0" smtClean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endParaRPr lang="en-US" altLang="zh-CN" sz="1400" dirty="0" smtClean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zh-CN" altLang="en-US" sz="1400" dirty="0" smtClean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400" dirty="0" err="1" smtClean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x^n</a:t>
            </a:r>
            <a:r>
              <a:rPr lang="en-US" altLang="zh-CN" sz="1400" dirty="0" smtClean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40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= x^{n/2} * x^{n/2} * x^{n\%2</a:t>
            </a:r>
            <a:r>
              <a:rPr lang="en-US" altLang="zh-CN" sz="1400" dirty="0" smtClean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}</a:t>
            </a:r>
          </a:p>
          <a:p>
            <a:endParaRPr lang="en-US" altLang="zh-CN" sz="1400" dirty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zh-CN" altLang="en-US" sz="140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时间复杂度 </a:t>
            </a:r>
            <a:r>
              <a:rPr lang="en-US" altLang="zh-CN" sz="140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O(</a:t>
            </a:r>
            <a:r>
              <a:rPr lang="en-US" altLang="zh-CN" sz="1400" dirty="0" err="1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logn</a:t>
            </a:r>
            <a:r>
              <a:rPr lang="en-US" altLang="zh-CN" sz="140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)</a:t>
            </a:r>
            <a:r>
              <a:rPr lang="zh-CN" altLang="en-US" sz="140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，空间复杂度 </a:t>
            </a:r>
            <a:r>
              <a:rPr lang="en-US" altLang="zh-CN" sz="140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O(1)</a:t>
            </a:r>
            <a:endParaRPr lang="zh-CN" altLang="en-US" sz="1400" dirty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grpSp>
        <p:nvGrpSpPr>
          <p:cNvPr id="26" name="组合 25"/>
          <p:cNvGrpSpPr/>
          <p:nvPr/>
        </p:nvGrpSpPr>
        <p:grpSpPr>
          <a:xfrm>
            <a:off x="3875580" y="2736647"/>
            <a:ext cx="2383748" cy="914856"/>
            <a:chOff x="3285389" y="3674833"/>
            <a:chExt cx="3071904" cy="914856"/>
          </a:xfrm>
          <a:solidFill>
            <a:srgbClr val="FFE644"/>
          </a:solidFill>
        </p:grpSpPr>
        <p:grpSp>
          <p:nvGrpSpPr>
            <p:cNvPr id="27" name="组合 26"/>
            <p:cNvGrpSpPr/>
            <p:nvPr/>
          </p:nvGrpSpPr>
          <p:grpSpPr>
            <a:xfrm>
              <a:off x="3285389" y="3674833"/>
              <a:ext cx="3071904" cy="914856"/>
              <a:chOff x="4204841" y="1910321"/>
              <a:chExt cx="2457980" cy="1143569"/>
            </a:xfrm>
            <a:grpFill/>
          </p:grpSpPr>
          <p:sp>
            <p:nvSpPr>
              <p:cNvPr id="29" name="平行四边形 41"/>
              <p:cNvSpPr/>
              <p:nvPr/>
            </p:nvSpPr>
            <p:spPr>
              <a:xfrm rot="16200000">
                <a:off x="5896099" y="2287167"/>
                <a:ext cx="1143568" cy="389877"/>
              </a:xfrm>
              <a:custGeom>
                <a:avLst/>
                <a:gdLst>
                  <a:gd name="connsiteX0" fmla="*/ 0 w 864096"/>
                  <a:gd name="connsiteY0" fmla="*/ 478289 h 478289"/>
                  <a:gd name="connsiteX1" fmla="*/ 119572 w 864096"/>
                  <a:gd name="connsiteY1" fmla="*/ 0 h 478289"/>
                  <a:gd name="connsiteX2" fmla="*/ 864096 w 864096"/>
                  <a:gd name="connsiteY2" fmla="*/ 0 h 478289"/>
                  <a:gd name="connsiteX3" fmla="*/ 744524 w 864096"/>
                  <a:gd name="connsiteY3" fmla="*/ 478289 h 478289"/>
                  <a:gd name="connsiteX4" fmla="*/ 0 w 864096"/>
                  <a:gd name="connsiteY4" fmla="*/ 478289 h 478289"/>
                  <a:gd name="connsiteX0" fmla="*/ 50758 w 914854"/>
                  <a:gd name="connsiteY0" fmla="*/ 478289 h 478289"/>
                  <a:gd name="connsiteX1" fmla="*/ 0 w 914854"/>
                  <a:gd name="connsiteY1" fmla="*/ 3 h 478289"/>
                  <a:gd name="connsiteX2" fmla="*/ 914854 w 914854"/>
                  <a:gd name="connsiteY2" fmla="*/ 0 h 478289"/>
                  <a:gd name="connsiteX3" fmla="*/ 795282 w 914854"/>
                  <a:gd name="connsiteY3" fmla="*/ 478289 h 478289"/>
                  <a:gd name="connsiteX4" fmla="*/ 50758 w 914854"/>
                  <a:gd name="connsiteY4" fmla="*/ 478289 h 478289"/>
                  <a:gd name="connsiteX0" fmla="*/ 185228 w 914854"/>
                  <a:gd name="connsiteY0" fmla="*/ 487256 h 487256"/>
                  <a:gd name="connsiteX1" fmla="*/ 0 w 914854"/>
                  <a:gd name="connsiteY1" fmla="*/ 3 h 487256"/>
                  <a:gd name="connsiteX2" fmla="*/ 914854 w 914854"/>
                  <a:gd name="connsiteY2" fmla="*/ 0 h 487256"/>
                  <a:gd name="connsiteX3" fmla="*/ 795282 w 914854"/>
                  <a:gd name="connsiteY3" fmla="*/ 478289 h 487256"/>
                  <a:gd name="connsiteX4" fmla="*/ 185228 w 914854"/>
                  <a:gd name="connsiteY4" fmla="*/ 487256 h 487256"/>
                  <a:gd name="connsiteX0" fmla="*/ 185228 w 914854"/>
                  <a:gd name="connsiteY0" fmla="*/ 487256 h 487256"/>
                  <a:gd name="connsiteX1" fmla="*/ 0 w 914854"/>
                  <a:gd name="connsiteY1" fmla="*/ 3 h 487256"/>
                  <a:gd name="connsiteX2" fmla="*/ 914854 w 914854"/>
                  <a:gd name="connsiteY2" fmla="*/ 0 h 487256"/>
                  <a:gd name="connsiteX3" fmla="*/ 893894 w 914854"/>
                  <a:gd name="connsiteY3" fmla="*/ 487253 h 487256"/>
                  <a:gd name="connsiteX4" fmla="*/ 185228 w 914854"/>
                  <a:gd name="connsiteY4" fmla="*/ 487256 h 4872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4854" h="487256">
                    <a:moveTo>
                      <a:pt x="185228" y="487256"/>
                    </a:moveTo>
                    <a:lnTo>
                      <a:pt x="0" y="3"/>
                    </a:lnTo>
                    <a:lnTo>
                      <a:pt x="914854" y="0"/>
                    </a:lnTo>
                    <a:lnTo>
                      <a:pt x="893894" y="487253"/>
                    </a:lnTo>
                    <a:lnTo>
                      <a:pt x="185228" y="48725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000" b="1" i="0" u="none" strike="noStrike" kern="0" cap="none" spc="0" normalizeH="0" baseline="0" noProof="0">
                  <a:ln>
                    <a:noFill/>
                  </a:ln>
                  <a:solidFill>
                    <a:sysClr val="windowText" lastClr="6C6C6C"/>
                  </a:solidFill>
                  <a:effectLst/>
                  <a:uLnTx/>
                  <a:uFillTx/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30" name="矩形 29"/>
              <p:cNvSpPr/>
              <p:nvPr/>
            </p:nvSpPr>
            <p:spPr>
              <a:xfrm>
                <a:off x="4204841" y="1910321"/>
                <a:ext cx="2435696" cy="93610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000" b="1" i="0" u="none" strike="noStrike" kern="0" cap="none" spc="0" normalizeH="0" baseline="0" noProof="0">
                  <a:ln>
                    <a:noFill/>
                  </a:ln>
                  <a:solidFill>
                    <a:sysClr val="windowText" lastClr="6C6C6C"/>
                  </a:solidFill>
                  <a:effectLst/>
                  <a:uLnTx/>
                  <a:uFillTx/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  <a:sym typeface="+mn-lt"/>
                </a:endParaRPr>
              </a:p>
            </p:txBody>
          </p:sp>
        </p:grpSp>
        <p:sp>
          <p:nvSpPr>
            <p:cNvPr id="28" name="文本框 27"/>
            <p:cNvSpPr txBox="1"/>
            <p:nvPr/>
          </p:nvSpPr>
          <p:spPr>
            <a:xfrm>
              <a:off x="3806582" y="3825872"/>
              <a:ext cx="2063457" cy="40011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en-US" altLang="zh-CN" sz="2000" dirty="0" smtClean="0">
                  <a:solidFill>
                    <a:srgbClr val="FF0000"/>
                  </a:solidFill>
                </a:rPr>
                <a:t>【</a:t>
              </a:r>
              <a:r>
                <a:rPr lang="zh-CN" altLang="en-US" sz="2000" dirty="0" smtClean="0">
                  <a:solidFill>
                    <a:srgbClr val="FF0000"/>
                  </a:solidFill>
                </a:rPr>
                <a:t>分治思路</a:t>
              </a:r>
              <a:r>
                <a:rPr lang="en-US" altLang="zh-CN" sz="2000" dirty="0" smtClean="0">
                  <a:solidFill>
                    <a:srgbClr val="FF0000"/>
                  </a:solidFill>
                </a:rPr>
                <a:t>】</a:t>
              </a:r>
              <a:endPara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3872752" y="520835"/>
            <a:ext cx="2383748" cy="914856"/>
            <a:chOff x="3285389" y="3674833"/>
            <a:chExt cx="3071904" cy="914856"/>
          </a:xfrm>
          <a:solidFill>
            <a:srgbClr val="00D582"/>
          </a:solidFill>
        </p:grpSpPr>
        <p:grpSp>
          <p:nvGrpSpPr>
            <p:cNvPr id="33" name="组合 32"/>
            <p:cNvGrpSpPr/>
            <p:nvPr/>
          </p:nvGrpSpPr>
          <p:grpSpPr>
            <a:xfrm>
              <a:off x="3285389" y="3674833"/>
              <a:ext cx="3071904" cy="914856"/>
              <a:chOff x="4204841" y="1910321"/>
              <a:chExt cx="2457980" cy="1143569"/>
            </a:xfrm>
            <a:grpFill/>
          </p:grpSpPr>
          <p:sp>
            <p:nvSpPr>
              <p:cNvPr id="37" name="平行四边形 41"/>
              <p:cNvSpPr/>
              <p:nvPr/>
            </p:nvSpPr>
            <p:spPr>
              <a:xfrm rot="16200000">
                <a:off x="5896099" y="2287167"/>
                <a:ext cx="1143568" cy="389877"/>
              </a:xfrm>
              <a:custGeom>
                <a:avLst/>
                <a:gdLst>
                  <a:gd name="connsiteX0" fmla="*/ 0 w 864096"/>
                  <a:gd name="connsiteY0" fmla="*/ 478289 h 478289"/>
                  <a:gd name="connsiteX1" fmla="*/ 119572 w 864096"/>
                  <a:gd name="connsiteY1" fmla="*/ 0 h 478289"/>
                  <a:gd name="connsiteX2" fmla="*/ 864096 w 864096"/>
                  <a:gd name="connsiteY2" fmla="*/ 0 h 478289"/>
                  <a:gd name="connsiteX3" fmla="*/ 744524 w 864096"/>
                  <a:gd name="connsiteY3" fmla="*/ 478289 h 478289"/>
                  <a:gd name="connsiteX4" fmla="*/ 0 w 864096"/>
                  <a:gd name="connsiteY4" fmla="*/ 478289 h 478289"/>
                  <a:gd name="connsiteX0" fmla="*/ 50758 w 914854"/>
                  <a:gd name="connsiteY0" fmla="*/ 478289 h 478289"/>
                  <a:gd name="connsiteX1" fmla="*/ 0 w 914854"/>
                  <a:gd name="connsiteY1" fmla="*/ 3 h 478289"/>
                  <a:gd name="connsiteX2" fmla="*/ 914854 w 914854"/>
                  <a:gd name="connsiteY2" fmla="*/ 0 h 478289"/>
                  <a:gd name="connsiteX3" fmla="*/ 795282 w 914854"/>
                  <a:gd name="connsiteY3" fmla="*/ 478289 h 478289"/>
                  <a:gd name="connsiteX4" fmla="*/ 50758 w 914854"/>
                  <a:gd name="connsiteY4" fmla="*/ 478289 h 478289"/>
                  <a:gd name="connsiteX0" fmla="*/ 185228 w 914854"/>
                  <a:gd name="connsiteY0" fmla="*/ 487256 h 487256"/>
                  <a:gd name="connsiteX1" fmla="*/ 0 w 914854"/>
                  <a:gd name="connsiteY1" fmla="*/ 3 h 487256"/>
                  <a:gd name="connsiteX2" fmla="*/ 914854 w 914854"/>
                  <a:gd name="connsiteY2" fmla="*/ 0 h 487256"/>
                  <a:gd name="connsiteX3" fmla="*/ 795282 w 914854"/>
                  <a:gd name="connsiteY3" fmla="*/ 478289 h 487256"/>
                  <a:gd name="connsiteX4" fmla="*/ 185228 w 914854"/>
                  <a:gd name="connsiteY4" fmla="*/ 487256 h 487256"/>
                  <a:gd name="connsiteX0" fmla="*/ 185228 w 914854"/>
                  <a:gd name="connsiteY0" fmla="*/ 487256 h 487256"/>
                  <a:gd name="connsiteX1" fmla="*/ 0 w 914854"/>
                  <a:gd name="connsiteY1" fmla="*/ 3 h 487256"/>
                  <a:gd name="connsiteX2" fmla="*/ 914854 w 914854"/>
                  <a:gd name="connsiteY2" fmla="*/ 0 h 487256"/>
                  <a:gd name="connsiteX3" fmla="*/ 893894 w 914854"/>
                  <a:gd name="connsiteY3" fmla="*/ 487253 h 487256"/>
                  <a:gd name="connsiteX4" fmla="*/ 185228 w 914854"/>
                  <a:gd name="connsiteY4" fmla="*/ 487256 h 4872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4854" h="487256">
                    <a:moveTo>
                      <a:pt x="185228" y="487256"/>
                    </a:moveTo>
                    <a:lnTo>
                      <a:pt x="0" y="3"/>
                    </a:lnTo>
                    <a:lnTo>
                      <a:pt x="914854" y="0"/>
                    </a:lnTo>
                    <a:lnTo>
                      <a:pt x="893894" y="487253"/>
                    </a:lnTo>
                    <a:lnTo>
                      <a:pt x="185228" y="48725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000" b="1" i="0" u="none" strike="noStrike" kern="0" cap="none" spc="0" normalizeH="0" baseline="0" noProof="0">
                  <a:ln>
                    <a:noFill/>
                  </a:ln>
                  <a:solidFill>
                    <a:sysClr val="windowText" lastClr="6C6C6C"/>
                  </a:solidFill>
                  <a:effectLst/>
                  <a:uLnTx/>
                  <a:uFillTx/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38" name="矩形 37"/>
              <p:cNvSpPr/>
              <p:nvPr/>
            </p:nvSpPr>
            <p:spPr>
              <a:xfrm>
                <a:off x="4204841" y="1910321"/>
                <a:ext cx="2435696" cy="93610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000" b="1" i="0" u="none" strike="noStrike" kern="0" cap="none" spc="0" normalizeH="0" baseline="0" noProof="0">
                  <a:ln>
                    <a:noFill/>
                  </a:ln>
                  <a:solidFill>
                    <a:sysClr val="windowText" lastClr="6C6C6C"/>
                  </a:solidFill>
                  <a:effectLst/>
                  <a:uLnTx/>
                  <a:uFillTx/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  <a:sym typeface="+mn-lt"/>
                </a:endParaRPr>
              </a:p>
            </p:txBody>
          </p:sp>
        </p:grpSp>
        <p:sp>
          <p:nvSpPr>
            <p:cNvPr id="36" name="文本框 35"/>
            <p:cNvSpPr txBox="1"/>
            <p:nvPr/>
          </p:nvSpPr>
          <p:spPr>
            <a:xfrm>
              <a:off x="3806582" y="3825872"/>
              <a:ext cx="2063457" cy="40011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en-US" altLang="zh-CN" sz="2000" dirty="0">
                  <a:solidFill>
                    <a:srgbClr val="FF0000"/>
                  </a:solidFill>
                </a:rPr>
                <a:t>【</a:t>
              </a:r>
              <a:r>
                <a:rPr lang="zh-CN" altLang="en-US" sz="2000" dirty="0">
                  <a:solidFill>
                    <a:srgbClr val="FF0000"/>
                  </a:solidFill>
                </a:rPr>
                <a:t>问题描述</a:t>
              </a:r>
              <a:r>
                <a:rPr lang="en-US" altLang="zh-CN" sz="2000" dirty="0">
                  <a:solidFill>
                    <a:srgbClr val="FF0000"/>
                  </a:solidFill>
                </a:rPr>
                <a:t>】</a:t>
              </a:r>
              <a:endPara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endParaRPr>
            </a:p>
          </p:txBody>
        </p:sp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7863" y="1566100"/>
            <a:ext cx="3683209" cy="4103119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0372166" y="6240017"/>
            <a:ext cx="1317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u="sng" dirty="0" smtClean="0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显示代码</a:t>
            </a:r>
            <a:endParaRPr lang="zh-CN" altLang="en-US" u="sng" dirty="0">
              <a:solidFill>
                <a:srgbClr val="FF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08949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0" y="0"/>
            <a:ext cx="12192000" cy="2357963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641011" y="656250"/>
            <a:ext cx="6426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服务器端的分治走的比较早</a:t>
            </a: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654722" y="1276664"/>
            <a:ext cx="7839964" cy="789445"/>
          </a:xfrm>
          <a:prstGeom prst="rect">
            <a:avLst/>
          </a:prstGeom>
        </p:spPr>
        <p:txBody>
          <a:bodyPr wrap="square" lIns="68570" tIns="34289" rIns="68570" bIns="34289">
            <a:spAutoFit/>
          </a:bodyPr>
          <a:lstStyle/>
          <a:p>
            <a:pPr marL="228600" lvl="0" indent="-228600" defTabSz="685681">
              <a:lnSpc>
                <a:spcPct val="130000"/>
              </a:lnSpc>
              <a:buAutoNum type="arabicPeriod"/>
              <a:defRPr/>
            </a:pPr>
            <a:r>
              <a:rPr lang="en-US" altLang="zh-CN" sz="1200" kern="0" dirty="0" smtClean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J2EE</a:t>
            </a:r>
            <a:r>
              <a:rPr lang="zh-CN" altLang="en-US" sz="1200" kern="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的</a:t>
            </a:r>
            <a:r>
              <a:rPr lang="en-US" altLang="zh-CN" sz="1200" kern="0" dirty="0" smtClean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Beans</a:t>
            </a:r>
          </a:p>
          <a:p>
            <a:pPr marL="228600" lvl="0" indent="-228600" defTabSz="685681">
              <a:lnSpc>
                <a:spcPct val="130000"/>
              </a:lnSpc>
              <a:buAutoNum type="arabicPeriod"/>
              <a:defRPr/>
            </a:pPr>
            <a:r>
              <a:rPr lang="zh-CN" altLang="en-US" sz="1200" kern="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组件建造完成之后，需要引入一些机制来让它们可配置，比如说，工作流引擎，规则引擎，这些引擎用配置的方式组织最基础的组件，把它们串联为业务流程</a:t>
            </a:r>
            <a:r>
              <a:rPr lang="zh-CN" altLang="en-US" sz="1200" kern="0" dirty="0" smtClean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。</a:t>
            </a:r>
            <a:endParaRPr lang="zh-CN" altLang="en-US" sz="1200" kern="0" dirty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8" name="文本占位符 1"/>
          <p:cNvSpPr txBox="1">
            <a:spLocks/>
          </p:cNvSpPr>
          <p:nvPr/>
        </p:nvSpPr>
        <p:spPr>
          <a:xfrm>
            <a:off x="9149408" y="1050271"/>
            <a:ext cx="6803231" cy="287982"/>
          </a:xfrm>
          <a:prstGeom prst="rect">
            <a:avLst/>
          </a:prstGeom>
          <a:noFill/>
        </p:spPr>
        <p:txBody>
          <a:bodyPr/>
          <a:lstStyle>
            <a:lvl1pPr marR="0" indent="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1"/>
                </a:solidFill>
                <a:cs typeface="+mn-ea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zh-CN" altLang="en-US" sz="1600" dirty="0" smtClean="0">
                <a:solidFill>
                  <a:srgbClr val="FD4F69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sym typeface="+mn-lt"/>
              </a:rPr>
              <a:t>服务器端的分治</a:t>
            </a:r>
            <a:endParaRPr lang="zh-CN" altLang="en-US" sz="1600" dirty="0">
              <a:solidFill>
                <a:srgbClr val="FD4F69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sym typeface="+mn-lt"/>
            </a:endParaRPr>
          </a:p>
        </p:txBody>
      </p:sp>
      <p:sp>
        <p:nvSpPr>
          <p:cNvPr id="19" name="文本占位符 2"/>
          <p:cNvSpPr txBox="1">
            <a:spLocks/>
          </p:cNvSpPr>
          <p:nvPr/>
        </p:nvSpPr>
        <p:spPr>
          <a:xfrm>
            <a:off x="9068727" y="401894"/>
            <a:ext cx="2758016" cy="432048"/>
          </a:xfrm>
          <a:prstGeom prst="rect">
            <a:avLst/>
          </a:prstGeom>
        </p:spPr>
        <p:txBody>
          <a:bodyPr/>
          <a:lstStyle>
            <a:lvl1pPr marR="0" indent="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800" baseline="0">
                <a:cs typeface="+mn-ea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zh-CN" altLang="en-US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sym typeface="+mn-lt"/>
              </a:rPr>
              <a:t>组件</a:t>
            </a:r>
            <a:r>
              <a:rPr lang="zh-CN" altLang="en-US" dirty="0" smtClean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sym typeface="+mn-lt"/>
              </a:rPr>
              <a:t>化开发</a:t>
            </a:r>
            <a:endParaRPr lang="zh-CN" altLang="en-US" dirty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sym typeface="+mn-lt"/>
            </a:endParaRPr>
          </a:p>
        </p:txBody>
      </p:sp>
      <p:cxnSp>
        <p:nvCxnSpPr>
          <p:cNvPr id="20" name="直接连接符 19"/>
          <p:cNvCxnSpPr/>
          <p:nvPr/>
        </p:nvCxnSpPr>
        <p:spPr>
          <a:xfrm>
            <a:off x="8016138" y="315031"/>
            <a:ext cx="293483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>
            <a:off x="9149408" y="923071"/>
            <a:ext cx="4142927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2" name="文本框 21"/>
          <p:cNvSpPr txBox="1"/>
          <p:nvPr/>
        </p:nvSpPr>
        <p:spPr>
          <a:xfrm>
            <a:off x="2518676" y="6279192"/>
            <a:ext cx="2056028" cy="307777"/>
          </a:xfrm>
          <a:prstGeom prst="rect">
            <a:avLst/>
          </a:prstGeom>
          <a:solidFill>
            <a:srgbClr val="FD4F69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400" b="1" kern="0" dirty="0" smtClean="0">
                <a:cs typeface="+mn-ea"/>
                <a:sym typeface="+mn-lt"/>
              </a:rPr>
              <a:t>WEB 1.0 </a:t>
            </a:r>
            <a:r>
              <a:rPr lang="zh-CN" altLang="en-US" sz="1400" b="1" kern="0" dirty="0" smtClean="0">
                <a:cs typeface="+mn-ea"/>
                <a:sym typeface="+mn-lt"/>
              </a:rPr>
              <a:t>时代的组件化</a:t>
            </a:r>
            <a:endParaRPr kumimoji="0" lang="zh-CN" altLang="en-US" sz="14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722" y="2488825"/>
            <a:ext cx="5161915" cy="3609340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3482" y="2488825"/>
            <a:ext cx="5190490" cy="3656965"/>
          </a:xfrm>
          <a:prstGeom prst="rect">
            <a:avLst/>
          </a:prstGeom>
        </p:spPr>
      </p:pic>
      <p:sp>
        <p:nvSpPr>
          <p:cNvPr id="25" name="矩形 24"/>
          <p:cNvSpPr/>
          <p:nvPr/>
        </p:nvSpPr>
        <p:spPr>
          <a:xfrm>
            <a:off x="4847082" y="6294582"/>
            <a:ext cx="504995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kern="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</a:rPr>
              <a:t>展现层跟业务逻辑层的隔离，后端在处理业务逻辑，前端纯</a:t>
            </a:r>
            <a:r>
              <a:rPr lang="zh-CN" altLang="en-US" sz="1200" kern="0" dirty="0" smtClean="0"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</a:rPr>
              <a:t>展现。</a:t>
            </a:r>
            <a:endParaRPr lang="zh-CN" altLang="en-US" sz="1200" kern="0" dirty="0">
              <a:latin typeface="Microsoft YaHei UI" panose="020B0503020204020204" pitchFamily="34" charset="-122"/>
              <a:ea typeface="Microsoft YaHei UI" panose="020B0503020204020204" pitchFamily="34" charset="-122"/>
              <a:cs typeface="+mn-ea"/>
            </a:endParaRPr>
          </a:p>
        </p:txBody>
      </p:sp>
      <p:sp>
        <p:nvSpPr>
          <p:cNvPr id="26" name="右箭头 25"/>
          <p:cNvSpPr/>
          <p:nvPr/>
        </p:nvSpPr>
        <p:spPr>
          <a:xfrm>
            <a:off x="5861462" y="4141694"/>
            <a:ext cx="548304" cy="220438"/>
          </a:xfrm>
          <a:prstGeom prst="rightArrow">
            <a:avLst/>
          </a:prstGeom>
          <a:solidFill>
            <a:srgbClr val="FD4F69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2411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0" y="0"/>
            <a:ext cx="12192000" cy="2124635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641011" y="656250"/>
            <a:ext cx="6426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WEB 2.0</a:t>
            </a:r>
            <a:r>
              <a:rPr kumimoji="0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时代，</a:t>
            </a:r>
            <a:r>
              <a:rPr lang="en-US" altLang="zh-CN" sz="2400" b="1" kern="0" dirty="0" err="1">
                <a:solidFill>
                  <a:schemeClr val="bg1"/>
                </a:solidFill>
                <a:cs typeface="+mn-ea"/>
                <a:sym typeface="+mn-lt"/>
              </a:rPr>
              <a:t>A</a:t>
            </a:r>
            <a:r>
              <a:rPr kumimoji="0" lang="en-US" altLang="zh-CN" sz="2400" b="1" i="0" u="none" strike="noStrike" kern="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jax</a:t>
            </a:r>
            <a:r>
              <a:rPr kumimoji="0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出现了</a:t>
            </a: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654722" y="1276664"/>
            <a:ext cx="7839964" cy="526361"/>
          </a:xfrm>
          <a:prstGeom prst="rect">
            <a:avLst/>
          </a:prstGeom>
        </p:spPr>
        <p:txBody>
          <a:bodyPr wrap="square" lIns="68570" tIns="34289" rIns="68570" bIns="34289">
            <a:spAutoFit/>
          </a:bodyPr>
          <a:lstStyle/>
          <a:p>
            <a:pPr lvl="0" defTabSz="685681">
              <a:lnSpc>
                <a:spcPct val="130000"/>
              </a:lnSpc>
              <a:defRPr/>
            </a:pPr>
            <a:r>
              <a:rPr lang="en-US" altLang="zh-CN" sz="1200" kern="0" dirty="0" smtClean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WEB 2.0</a:t>
            </a:r>
            <a:r>
              <a:rPr lang="zh-CN" altLang="en-US" sz="1200" kern="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时代</a:t>
            </a:r>
            <a:r>
              <a:rPr lang="zh-CN" altLang="en-US" sz="1200" kern="0" dirty="0" smtClean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，</a:t>
            </a:r>
            <a:r>
              <a:rPr lang="en-US" altLang="zh-CN" sz="1200" kern="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 WEB</a:t>
            </a:r>
            <a:r>
              <a:rPr lang="zh-CN" altLang="en-US" sz="1200" kern="0" dirty="0" smtClean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页面</a:t>
            </a:r>
            <a:r>
              <a:rPr lang="zh-CN" altLang="en-US" sz="1200" kern="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已经不再是静态页面，而是呈现出丰富</a:t>
            </a:r>
            <a:r>
              <a:rPr lang="zh-CN" altLang="en-US" sz="1200" kern="0" dirty="0" smtClean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的</a:t>
            </a:r>
            <a:r>
              <a:rPr lang="en-US" altLang="zh-CN" sz="1200" kern="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WEB</a:t>
            </a:r>
            <a:r>
              <a:rPr lang="zh-CN" altLang="en-US" sz="1200" kern="0" dirty="0" smtClean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应用</a:t>
            </a:r>
            <a:r>
              <a:rPr lang="zh-CN" altLang="en-US" sz="1200" kern="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形态</a:t>
            </a:r>
            <a:r>
              <a:rPr lang="zh-CN" altLang="en-US" sz="1200" kern="0" dirty="0" smtClean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。</a:t>
            </a:r>
            <a:endParaRPr lang="en-US" altLang="zh-CN" sz="1200" kern="0" dirty="0" smtClean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ea"/>
              <a:sym typeface="+mn-lt"/>
            </a:endParaRPr>
          </a:p>
          <a:p>
            <a:pPr lvl="0" defTabSz="685681">
              <a:lnSpc>
                <a:spcPct val="130000"/>
              </a:lnSpc>
              <a:defRPr/>
            </a:pPr>
            <a:r>
              <a:rPr lang="zh-CN" altLang="en-US" sz="1200" kern="0" dirty="0" smtClean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前端</a:t>
            </a:r>
            <a:r>
              <a:rPr lang="zh-CN" altLang="en-US" sz="1200" kern="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同时有界面和逻辑，分块就成了复杂的事情</a:t>
            </a:r>
          </a:p>
        </p:txBody>
      </p:sp>
      <p:sp>
        <p:nvSpPr>
          <p:cNvPr id="18" name="文本占位符 1"/>
          <p:cNvSpPr txBox="1">
            <a:spLocks/>
          </p:cNvSpPr>
          <p:nvPr/>
        </p:nvSpPr>
        <p:spPr>
          <a:xfrm>
            <a:off x="9149408" y="1050271"/>
            <a:ext cx="6803231" cy="287982"/>
          </a:xfrm>
          <a:prstGeom prst="rect">
            <a:avLst/>
          </a:prstGeom>
          <a:noFill/>
        </p:spPr>
        <p:txBody>
          <a:bodyPr/>
          <a:lstStyle>
            <a:lvl1pPr marR="0" indent="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1"/>
                </a:solidFill>
                <a:cs typeface="+mn-ea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zh-CN" altLang="en-US" sz="1600" dirty="0" smtClean="0">
                <a:solidFill>
                  <a:srgbClr val="FD4F69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sym typeface="+mn-lt"/>
              </a:rPr>
              <a:t>服务器端的分治</a:t>
            </a:r>
            <a:endParaRPr lang="zh-CN" altLang="en-US" sz="1600" dirty="0">
              <a:solidFill>
                <a:srgbClr val="FD4F69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sym typeface="+mn-lt"/>
            </a:endParaRPr>
          </a:p>
        </p:txBody>
      </p:sp>
      <p:sp>
        <p:nvSpPr>
          <p:cNvPr id="19" name="文本占位符 2"/>
          <p:cNvSpPr txBox="1">
            <a:spLocks/>
          </p:cNvSpPr>
          <p:nvPr/>
        </p:nvSpPr>
        <p:spPr>
          <a:xfrm>
            <a:off x="9068727" y="401894"/>
            <a:ext cx="2758016" cy="432048"/>
          </a:xfrm>
          <a:prstGeom prst="rect">
            <a:avLst/>
          </a:prstGeom>
        </p:spPr>
        <p:txBody>
          <a:bodyPr/>
          <a:lstStyle>
            <a:lvl1pPr marR="0" indent="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800" baseline="0">
                <a:cs typeface="+mn-ea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zh-CN" altLang="en-US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sym typeface="+mn-lt"/>
              </a:rPr>
              <a:t>组件</a:t>
            </a:r>
            <a:r>
              <a:rPr lang="zh-CN" altLang="en-US" dirty="0" smtClean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sym typeface="+mn-lt"/>
              </a:rPr>
              <a:t>化开发</a:t>
            </a:r>
            <a:endParaRPr lang="zh-CN" altLang="en-US" dirty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sym typeface="+mn-lt"/>
            </a:endParaRPr>
          </a:p>
        </p:txBody>
      </p:sp>
      <p:cxnSp>
        <p:nvCxnSpPr>
          <p:cNvPr id="20" name="直接连接符 19"/>
          <p:cNvCxnSpPr/>
          <p:nvPr/>
        </p:nvCxnSpPr>
        <p:spPr>
          <a:xfrm>
            <a:off x="8016138" y="315031"/>
            <a:ext cx="293483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>
            <a:off x="9149408" y="923071"/>
            <a:ext cx="4142927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2" name="文本框 21"/>
          <p:cNvSpPr txBox="1"/>
          <p:nvPr/>
        </p:nvSpPr>
        <p:spPr>
          <a:xfrm>
            <a:off x="3988888" y="6234367"/>
            <a:ext cx="2056028" cy="307777"/>
          </a:xfrm>
          <a:prstGeom prst="rect">
            <a:avLst/>
          </a:prstGeom>
          <a:solidFill>
            <a:srgbClr val="FD4F69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400" b="1" kern="0" dirty="0" smtClean="0">
                <a:cs typeface="+mn-ea"/>
                <a:sym typeface="+mn-lt"/>
              </a:rPr>
              <a:t>WEB 2.0 </a:t>
            </a:r>
            <a:r>
              <a:rPr lang="zh-CN" altLang="en-US" sz="1400" b="1" kern="0" dirty="0" smtClean="0">
                <a:cs typeface="+mn-ea"/>
                <a:sym typeface="+mn-lt"/>
              </a:rPr>
              <a:t>时代的组件化</a:t>
            </a:r>
            <a:endParaRPr kumimoji="0" lang="zh-CN" altLang="en-US" sz="14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6317294" y="6249757"/>
            <a:ext cx="222013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kern="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</a:rPr>
              <a:t>MVC</a:t>
            </a:r>
            <a:r>
              <a:rPr lang="zh-CN" altLang="en-US" sz="1200" kern="0" dirty="0" smtClean="0"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</a:rPr>
              <a:t>在</a:t>
            </a:r>
            <a:r>
              <a:rPr lang="en-US" altLang="zh-CN" sz="1200" kern="0" dirty="0" smtClean="0"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</a:rPr>
              <a:t>WEB</a:t>
            </a:r>
            <a:r>
              <a:rPr lang="zh-CN" altLang="en-US" sz="1200" kern="0" dirty="0" smtClean="0"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</a:rPr>
              <a:t>开发</a:t>
            </a:r>
            <a:r>
              <a:rPr lang="zh-CN" altLang="en-US" sz="1200" kern="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</a:rPr>
              <a:t>领域延伸</a:t>
            </a: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4092" y="2387014"/>
            <a:ext cx="5123815" cy="3609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491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4688531"/>
            <a:ext cx="12192000" cy="2169469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8417081" y="448810"/>
            <a:ext cx="3327875" cy="349324"/>
          </a:xfrm>
          <a:prstGeom prst="rect">
            <a:avLst/>
          </a:prstGeom>
        </p:spPr>
        <p:txBody>
          <a:bodyPr wrap="square" lIns="68570" tIns="34289" rIns="68570" bIns="34289">
            <a:spAutoFit/>
          </a:bodyPr>
          <a:lstStyle/>
          <a:p>
            <a:pPr lvl="0" defTabSz="685681">
              <a:lnSpc>
                <a:spcPct val="130000"/>
              </a:lnSpc>
              <a:defRPr/>
            </a:pPr>
            <a:r>
              <a:rPr lang="zh-CN" altLang="en-US" sz="1400" kern="0" dirty="0" smtClean="0">
                <a:solidFill>
                  <a:srgbClr val="FD4F69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基础拓展： </a:t>
            </a:r>
            <a:r>
              <a:rPr lang="en-US" altLang="zh-CN" sz="1400" kern="0" dirty="0" smtClean="0">
                <a:solidFill>
                  <a:srgbClr val="FD4F69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MVC/MVP/MVVM</a:t>
            </a:r>
            <a:r>
              <a:rPr lang="zh-CN" altLang="en-US" sz="1400" kern="0" dirty="0" smtClean="0">
                <a:solidFill>
                  <a:srgbClr val="FD4F69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模型</a:t>
            </a:r>
            <a:endParaRPr lang="en-US" altLang="zh-CN" sz="1400" kern="0" dirty="0">
              <a:solidFill>
                <a:srgbClr val="FD4F69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7" name="直接连接符 6"/>
          <p:cNvCxnSpPr/>
          <p:nvPr/>
        </p:nvCxnSpPr>
        <p:spPr>
          <a:xfrm flipH="1">
            <a:off x="6074008" y="1643428"/>
            <a:ext cx="21992" cy="2114092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6535513" y="1785609"/>
            <a:ext cx="4733501" cy="2309861"/>
          </a:xfrm>
          <a:prstGeom prst="rect">
            <a:avLst/>
          </a:prstGeom>
        </p:spPr>
        <p:txBody>
          <a:bodyPr wrap="square" lIns="68570" tIns="34289" rIns="68570" bIns="34289">
            <a:spAutoFit/>
          </a:bodyPr>
          <a:lstStyle/>
          <a:p>
            <a:pPr lvl="0" defTabSz="685681">
              <a:lnSpc>
                <a:spcPct val="130000"/>
              </a:lnSpc>
              <a:defRPr/>
            </a:pPr>
            <a:r>
              <a:rPr lang="zh-CN" altLang="en-US" sz="1400" kern="0" dirty="0" smtClean="0">
                <a:solidFill>
                  <a:sysClr val="windowText" lastClr="6C6C6C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与</a:t>
            </a:r>
            <a:r>
              <a:rPr lang="zh-CN" altLang="en-US" sz="1400" kern="0" dirty="0">
                <a:solidFill>
                  <a:sysClr val="windowText" lastClr="6C6C6C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后端不同的是，充当前端逻辑工具的</a:t>
            </a:r>
            <a:r>
              <a:rPr lang="en-US" altLang="zh-CN" sz="1400" kern="0" dirty="0">
                <a:solidFill>
                  <a:sysClr val="windowText" lastClr="6C6C6C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JavaScript</a:t>
            </a:r>
            <a:r>
              <a:rPr lang="zh-CN" altLang="en-US" sz="1400" kern="0" dirty="0">
                <a:solidFill>
                  <a:sysClr val="windowText" lastClr="6C6C6C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不能做入口，必须挂在</a:t>
            </a:r>
            <a:r>
              <a:rPr lang="en-US" altLang="zh-CN" sz="1400" kern="0" dirty="0">
                <a:solidFill>
                  <a:sysClr val="windowText" lastClr="6C6C6C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HTML</a:t>
            </a:r>
            <a:r>
              <a:rPr lang="zh-CN" altLang="en-US" sz="1400" kern="0" dirty="0">
                <a:solidFill>
                  <a:sysClr val="windowText" lastClr="6C6C6C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里才能</a:t>
            </a:r>
            <a:r>
              <a:rPr lang="zh-CN" altLang="en-US" sz="1400" kern="0" dirty="0" smtClean="0">
                <a:solidFill>
                  <a:sysClr val="windowText" lastClr="6C6C6C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运行。</a:t>
            </a:r>
            <a:endParaRPr lang="en-US" altLang="zh-CN" sz="1400" kern="0" dirty="0" smtClean="0">
              <a:solidFill>
                <a:sysClr val="windowText" lastClr="6C6C6C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ea"/>
              <a:sym typeface="+mn-lt"/>
            </a:endParaRPr>
          </a:p>
          <a:p>
            <a:pPr lvl="0" defTabSz="685681">
              <a:lnSpc>
                <a:spcPct val="130000"/>
              </a:lnSpc>
              <a:defRPr/>
            </a:pPr>
            <a:endParaRPr lang="en-US" altLang="zh-CN" sz="1400" kern="0" dirty="0">
              <a:solidFill>
                <a:sysClr val="windowText" lastClr="6C6C6C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ea"/>
              <a:sym typeface="+mn-lt"/>
            </a:endParaRPr>
          </a:p>
          <a:p>
            <a:pPr lvl="0" defTabSz="685681">
              <a:lnSpc>
                <a:spcPct val="130000"/>
              </a:lnSpc>
              <a:defRPr/>
            </a:pPr>
            <a:r>
              <a:rPr lang="zh-CN" altLang="en-US" sz="1400" kern="0" dirty="0" smtClean="0">
                <a:solidFill>
                  <a:sysClr val="windowText" lastClr="6C6C6C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所以</a:t>
            </a:r>
            <a:r>
              <a:rPr lang="zh-CN" altLang="en-US" sz="1400" kern="0" dirty="0">
                <a:solidFill>
                  <a:sysClr val="windowText" lastClr="6C6C6C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出现了一个怪异的状况：逻辑要先挂在配置文件（</a:t>
            </a:r>
            <a:r>
              <a:rPr lang="en-US" altLang="zh-CN" sz="1400" kern="0" dirty="0">
                <a:solidFill>
                  <a:sysClr val="windowText" lastClr="6C6C6C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HTML</a:t>
            </a:r>
            <a:r>
              <a:rPr lang="zh-CN" altLang="en-US" sz="1400" kern="0" dirty="0">
                <a:solidFill>
                  <a:sysClr val="windowText" lastClr="6C6C6C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）上，先由另外的容器（浏览器或者</a:t>
            </a:r>
            <a:r>
              <a:rPr lang="en-US" altLang="zh-CN" sz="1400" kern="0" dirty="0" err="1">
                <a:solidFill>
                  <a:sysClr val="windowText" lastClr="6C6C6C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Hybird</a:t>
            </a:r>
            <a:r>
              <a:rPr lang="zh-CN" altLang="en-US" sz="1400" kern="0" dirty="0">
                <a:solidFill>
                  <a:sysClr val="windowText" lastClr="6C6C6C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的壳）把配置文件加载起来，然后才能从某个入口开始执行逻辑</a:t>
            </a:r>
            <a:r>
              <a:rPr lang="zh-CN" altLang="en-US" sz="1400" kern="0" dirty="0" smtClean="0">
                <a:solidFill>
                  <a:sysClr val="windowText" lastClr="6C6C6C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。</a:t>
            </a:r>
            <a:endParaRPr lang="en-US" altLang="zh-CN" sz="1400" kern="0" dirty="0" smtClean="0">
              <a:solidFill>
                <a:sysClr val="windowText" lastClr="6C6C6C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ea"/>
              <a:sym typeface="+mn-lt"/>
            </a:endParaRPr>
          </a:p>
          <a:p>
            <a:pPr lvl="0" defTabSz="685681">
              <a:lnSpc>
                <a:spcPct val="130000"/>
              </a:lnSpc>
              <a:defRPr/>
            </a:pPr>
            <a:endParaRPr lang="en-US" altLang="zh-CN" sz="1400" kern="0" dirty="0">
              <a:solidFill>
                <a:sysClr val="windowText" lastClr="6C6C6C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ea"/>
              <a:sym typeface="+mn-lt"/>
            </a:endParaRPr>
          </a:p>
          <a:p>
            <a:pPr lvl="0" defTabSz="685681">
              <a:lnSpc>
                <a:spcPct val="130000"/>
              </a:lnSpc>
              <a:defRPr/>
            </a:pPr>
            <a:r>
              <a:rPr lang="zh-CN" altLang="en-US" sz="1400" kern="0" dirty="0" smtClean="0">
                <a:solidFill>
                  <a:sysClr val="windowText" lastClr="6C6C6C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好消息</a:t>
            </a:r>
            <a:r>
              <a:rPr lang="zh-CN" altLang="en-US" sz="1400" kern="0" dirty="0">
                <a:solidFill>
                  <a:sysClr val="windowText" lastClr="6C6C6C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是，过了这一步，逻辑层就开始大放异彩了</a:t>
            </a:r>
            <a:r>
              <a:rPr lang="zh-CN" altLang="en-US" sz="1400" kern="0" dirty="0" smtClean="0">
                <a:solidFill>
                  <a:sysClr val="windowText" lastClr="6C6C6C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。</a:t>
            </a:r>
            <a:endParaRPr lang="zh-CN" altLang="en-US" sz="1400" kern="0" dirty="0">
              <a:solidFill>
                <a:sysClr val="windowText" lastClr="6C6C6C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4" name="文本占位符 1"/>
          <p:cNvSpPr txBox="1">
            <a:spLocks/>
          </p:cNvSpPr>
          <p:nvPr/>
        </p:nvSpPr>
        <p:spPr>
          <a:xfrm>
            <a:off x="619664" y="925334"/>
            <a:ext cx="5565983" cy="287982"/>
          </a:xfrm>
          <a:prstGeom prst="rect">
            <a:avLst/>
          </a:prstGeom>
          <a:noFill/>
        </p:spPr>
        <p:txBody>
          <a:bodyPr/>
          <a:lstStyle>
            <a:lvl1pPr marR="0" indent="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1"/>
                </a:solidFill>
                <a:cs typeface="+mn-ea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zh-CN" altLang="en-US" sz="1600" dirty="0" smtClean="0">
                <a:solidFill>
                  <a:srgbClr val="FD4F69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sym typeface="+mn-lt"/>
              </a:rPr>
              <a:t>模型和控制器相应地在浏览器端形成 </a:t>
            </a:r>
            <a:r>
              <a:rPr lang="en-US" altLang="zh-CN" sz="1600" dirty="0" smtClean="0">
                <a:solidFill>
                  <a:srgbClr val="FD4F69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sym typeface="+mn-lt"/>
              </a:rPr>
              <a:t>: Backbone</a:t>
            </a:r>
            <a:r>
              <a:rPr lang="zh-CN" altLang="en-US" sz="1600" dirty="0">
                <a:solidFill>
                  <a:srgbClr val="FD4F69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sym typeface="+mn-lt"/>
              </a:rPr>
              <a:t>，</a:t>
            </a:r>
            <a:r>
              <a:rPr lang="en-US" altLang="zh-CN" sz="1600" dirty="0" smtClean="0">
                <a:solidFill>
                  <a:srgbClr val="FD4F69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sym typeface="+mn-lt"/>
              </a:rPr>
              <a:t>Angular</a:t>
            </a:r>
            <a:endParaRPr lang="zh-CN" altLang="en-US" sz="1600" dirty="0" smtClean="0">
              <a:solidFill>
                <a:srgbClr val="FD4F69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sym typeface="+mn-lt"/>
            </a:endParaRPr>
          </a:p>
          <a:p>
            <a:endParaRPr lang="zh-CN" altLang="en-US" sz="1600" dirty="0" smtClean="0">
              <a:solidFill>
                <a:srgbClr val="FD4F69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sym typeface="+mn-lt"/>
            </a:endParaRPr>
          </a:p>
          <a:p>
            <a:endParaRPr lang="zh-CN" altLang="en-US" sz="1600" dirty="0">
              <a:solidFill>
                <a:srgbClr val="FD4F69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sym typeface="+mn-lt"/>
            </a:endParaRPr>
          </a:p>
        </p:txBody>
      </p:sp>
      <p:sp>
        <p:nvSpPr>
          <p:cNvPr id="15" name="文本占位符 2"/>
          <p:cNvSpPr txBox="1">
            <a:spLocks/>
          </p:cNvSpPr>
          <p:nvPr/>
        </p:nvSpPr>
        <p:spPr>
          <a:xfrm>
            <a:off x="619665" y="275721"/>
            <a:ext cx="2758016" cy="432048"/>
          </a:xfrm>
          <a:prstGeom prst="rect">
            <a:avLst/>
          </a:prstGeom>
        </p:spPr>
        <p:txBody>
          <a:bodyPr/>
          <a:lstStyle>
            <a:lvl1pPr marR="0" indent="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800" baseline="0">
                <a:cs typeface="+mn-ea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  <a:sym typeface="+mn-lt"/>
              </a:rPr>
              <a:t>组件</a:t>
            </a:r>
            <a:r>
              <a:rPr lang="zh-CN" altLang="en-US" dirty="0" smtClean="0">
                <a:latin typeface="Microsoft YaHei UI" panose="020B0503020204020204" pitchFamily="34" charset="-122"/>
                <a:ea typeface="Microsoft YaHei UI" panose="020B0503020204020204" pitchFamily="34" charset="-122"/>
                <a:sym typeface="+mn-lt"/>
              </a:rPr>
              <a:t>化开发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  <a:sym typeface="+mn-lt"/>
            </a:endParaRPr>
          </a:p>
        </p:txBody>
      </p:sp>
      <p:cxnSp>
        <p:nvCxnSpPr>
          <p:cNvPr id="16" name="直接连接符 15"/>
          <p:cNvCxnSpPr/>
          <p:nvPr/>
        </p:nvCxnSpPr>
        <p:spPr>
          <a:xfrm>
            <a:off x="-513606" y="190094"/>
            <a:ext cx="293483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619664" y="798134"/>
            <a:ext cx="4142927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8" name="矩形 17"/>
          <p:cNvSpPr/>
          <p:nvPr/>
        </p:nvSpPr>
        <p:spPr>
          <a:xfrm>
            <a:off x="684899" y="1785609"/>
            <a:ext cx="4949596" cy="2282995"/>
          </a:xfrm>
          <a:prstGeom prst="rect">
            <a:avLst/>
          </a:prstGeom>
        </p:spPr>
        <p:txBody>
          <a:bodyPr wrap="square" lIns="68570" tIns="34289" rIns="68570" bIns="34289">
            <a:spAutoFit/>
          </a:bodyPr>
          <a:lstStyle/>
          <a:p>
            <a:pPr lvl="0" defTabSz="685681">
              <a:lnSpc>
                <a:spcPct val="130000"/>
              </a:lnSpc>
              <a:defRPr/>
            </a:pPr>
            <a:r>
              <a:rPr lang="zh-CN" altLang="en-US" sz="1400" kern="0" dirty="0" smtClean="0">
                <a:solidFill>
                  <a:sysClr val="windowText" lastClr="6C6C6C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如果</a:t>
            </a:r>
            <a:r>
              <a:rPr lang="zh-CN" altLang="en-US" sz="1400" kern="0" dirty="0">
                <a:solidFill>
                  <a:sysClr val="windowText" lastClr="6C6C6C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我们来设计</a:t>
            </a:r>
            <a:r>
              <a:rPr lang="en-US" altLang="zh-CN" sz="1400" kern="0" dirty="0">
                <a:solidFill>
                  <a:sysClr val="windowText" lastClr="6C6C6C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Angular</a:t>
            </a:r>
            <a:r>
              <a:rPr lang="zh-CN" altLang="en-US" sz="1400" kern="0" dirty="0">
                <a:solidFill>
                  <a:sysClr val="windowText" lastClr="6C6C6C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这么一个前端框架，应当如何入手呢</a:t>
            </a:r>
            <a:r>
              <a:rPr lang="zh-CN" altLang="en-US" sz="1400" kern="0" dirty="0" smtClean="0">
                <a:solidFill>
                  <a:sysClr val="windowText" lastClr="6C6C6C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？</a:t>
            </a:r>
            <a:endParaRPr lang="en-US" altLang="zh-CN" sz="1400" kern="0" dirty="0" smtClean="0">
              <a:solidFill>
                <a:sysClr val="windowText" lastClr="6C6C6C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ea"/>
              <a:sym typeface="+mn-lt"/>
            </a:endParaRPr>
          </a:p>
          <a:p>
            <a:pPr lvl="0" defTabSz="685681">
              <a:lnSpc>
                <a:spcPct val="130000"/>
              </a:lnSpc>
              <a:defRPr/>
            </a:pPr>
            <a:endParaRPr lang="en-US" altLang="zh-CN" sz="1400" kern="0" dirty="0">
              <a:solidFill>
                <a:sysClr val="windowText" lastClr="6C6C6C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ea"/>
              <a:sym typeface="+mn-lt"/>
            </a:endParaRPr>
          </a:p>
          <a:p>
            <a:pPr lvl="0" defTabSz="685681">
              <a:lnSpc>
                <a:spcPct val="130000"/>
              </a:lnSpc>
              <a:defRPr/>
            </a:pPr>
            <a:r>
              <a:rPr lang="zh-CN" altLang="en-US" sz="1400" kern="0" dirty="0" smtClean="0">
                <a:solidFill>
                  <a:sysClr val="windowText" lastClr="6C6C6C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很</a:t>
            </a:r>
            <a:r>
              <a:rPr lang="zh-CN" altLang="en-US" sz="1400" kern="0" dirty="0">
                <a:solidFill>
                  <a:sysClr val="windowText" lastClr="6C6C6C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显然，逻辑的控制必须使用</a:t>
            </a:r>
            <a:r>
              <a:rPr lang="en-US" altLang="zh-CN" sz="1400" kern="0" dirty="0">
                <a:solidFill>
                  <a:sysClr val="windowText" lastClr="6C6C6C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JavaScript</a:t>
            </a:r>
            <a:r>
              <a:rPr lang="zh-CN" altLang="en-US" sz="1400" kern="0" dirty="0">
                <a:solidFill>
                  <a:sysClr val="windowText" lastClr="6C6C6C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，一个框架，最本质的事情在于它的逻辑处理方式</a:t>
            </a:r>
            <a:r>
              <a:rPr lang="zh-CN" altLang="en-US" sz="1400" kern="0" dirty="0" smtClean="0">
                <a:solidFill>
                  <a:sysClr val="windowText" lastClr="6C6C6C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。</a:t>
            </a:r>
            <a:endParaRPr lang="en-US" altLang="zh-CN" sz="1400" kern="0" dirty="0" smtClean="0">
              <a:solidFill>
                <a:sysClr val="windowText" lastClr="6C6C6C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ea"/>
              <a:sym typeface="+mn-lt"/>
            </a:endParaRPr>
          </a:p>
          <a:p>
            <a:pPr lvl="0" defTabSz="685681">
              <a:lnSpc>
                <a:spcPct val="130000"/>
              </a:lnSpc>
              <a:defRPr/>
            </a:pPr>
            <a:endParaRPr lang="en-US" altLang="zh-CN" sz="1400" kern="0" dirty="0">
              <a:solidFill>
                <a:sysClr val="windowText" lastClr="6C6C6C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ea"/>
              <a:sym typeface="+mn-lt"/>
            </a:endParaRPr>
          </a:p>
          <a:p>
            <a:pPr lvl="0" defTabSz="685681">
              <a:lnSpc>
                <a:spcPct val="130000"/>
              </a:lnSpc>
              <a:defRPr/>
            </a:pPr>
            <a:r>
              <a:rPr lang="zh-CN" altLang="en-US" sz="1400" kern="0" dirty="0">
                <a:solidFill>
                  <a:sysClr val="windowText" lastClr="6C6C6C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我们的界面为什么可以多姿多彩？因为有</a:t>
            </a:r>
            <a:r>
              <a:rPr lang="en-US" altLang="zh-CN" sz="1400" kern="0" dirty="0">
                <a:solidFill>
                  <a:sysClr val="windowText" lastClr="6C6C6C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HTML</a:t>
            </a:r>
            <a:r>
              <a:rPr lang="zh-CN" altLang="en-US" sz="1400" kern="0" dirty="0">
                <a:solidFill>
                  <a:sysClr val="windowText" lastClr="6C6C6C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和</a:t>
            </a:r>
            <a:r>
              <a:rPr lang="en-US" altLang="zh-CN" sz="1400" kern="0" dirty="0">
                <a:solidFill>
                  <a:sysClr val="windowText" lastClr="6C6C6C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CSS</a:t>
            </a:r>
            <a:r>
              <a:rPr lang="zh-CN" altLang="en-US" sz="1400" kern="0" dirty="0" smtClean="0">
                <a:solidFill>
                  <a:sysClr val="windowText" lastClr="6C6C6C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，这</a:t>
            </a:r>
            <a:r>
              <a:rPr lang="zh-CN" altLang="en-US" sz="1400" kern="0" dirty="0">
                <a:solidFill>
                  <a:sysClr val="windowText" lastClr="6C6C6C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两种东西都是配置式的</a:t>
            </a:r>
            <a:r>
              <a:rPr lang="zh-CN" altLang="en-US" sz="1400" kern="0" dirty="0" smtClean="0">
                <a:solidFill>
                  <a:sysClr val="windowText" lastClr="6C6C6C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写法</a:t>
            </a:r>
            <a:r>
              <a:rPr lang="zh-CN" altLang="en-US" sz="1400" kern="0" dirty="0">
                <a:solidFill>
                  <a:sysClr val="windowText" lastClr="6C6C6C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。</a:t>
            </a:r>
            <a:r>
              <a:rPr lang="zh-CN" altLang="en-US" sz="1400" kern="0" dirty="0" smtClean="0">
                <a:solidFill>
                  <a:sysClr val="windowText" lastClr="6C6C6C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参照</a:t>
            </a:r>
            <a:r>
              <a:rPr lang="zh-CN" altLang="en-US" sz="1400" kern="0" dirty="0">
                <a:solidFill>
                  <a:sysClr val="windowText" lastClr="6C6C6C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后端的依赖注入</a:t>
            </a:r>
            <a:r>
              <a:rPr lang="zh-CN" altLang="en-US" sz="1400" kern="0" dirty="0" smtClean="0">
                <a:solidFill>
                  <a:sysClr val="windowText" lastClr="6C6C6C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，</a:t>
            </a:r>
            <a:r>
              <a:rPr lang="zh-CN" altLang="en-US" sz="1400" kern="0" dirty="0">
                <a:solidFill>
                  <a:sysClr val="windowText" lastClr="6C6C6C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可以</a:t>
            </a:r>
            <a:r>
              <a:rPr lang="zh-CN" altLang="en-US" sz="1400" kern="0" dirty="0" smtClean="0">
                <a:solidFill>
                  <a:sysClr val="windowText" lastClr="6C6C6C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把</a:t>
            </a:r>
            <a:r>
              <a:rPr lang="zh-CN" altLang="en-US" sz="1400" kern="0" dirty="0">
                <a:solidFill>
                  <a:sysClr val="windowText" lastClr="6C6C6C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这两者视为跟</a:t>
            </a:r>
            <a:r>
              <a:rPr lang="en-US" altLang="zh-CN" sz="1400" kern="0" dirty="0">
                <a:solidFill>
                  <a:sysClr val="windowText" lastClr="6C6C6C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Spring</a:t>
            </a:r>
            <a:r>
              <a:rPr lang="zh-CN" altLang="en-US" sz="1400" kern="0" dirty="0">
                <a:solidFill>
                  <a:sysClr val="windowText" lastClr="6C6C6C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框架中一些</a:t>
            </a:r>
            <a:r>
              <a:rPr lang="en-US" altLang="zh-CN" sz="1400" kern="0" dirty="0">
                <a:solidFill>
                  <a:sysClr val="windowText" lastClr="6C6C6C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XML</a:t>
            </a:r>
            <a:r>
              <a:rPr lang="zh-CN" altLang="en-US" sz="1400" kern="0" dirty="0">
                <a:solidFill>
                  <a:sysClr val="windowText" lastClr="6C6C6C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等同的</a:t>
            </a:r>
            <a:r>
              <a:rPr lang="zh-CN" altLang="en-US" sz="1400" kern="0" dirty="0" smtClean="0">
                <a:solidFill>
                  <a:sysClr val="windowText" lastClr="6C6C6C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配置文件。</a:t>
            </a:r>
            <a:endParaRPr lang="zh-CN" altLang="en-US" sz="1400" kern="0" dirty="0">
              <a:solidFill>
                <a:sysClr val="windowText" lastClr="6C6C6C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1522345" y="4878405"/>
            <a:ext cx="4518212" cy="1789719"/>
          </a:xfrm>
          <a:prstGeom prst="rect">
            <a:avLst/>
          </a:prstGeom>
        </p:spPr>
        <p:txBody>
          <a:bodyPr wrap="square" lIns="68570" tIns="34289" rIns="68570" bIns="34289">
            <a:spAutoFit/>
          </a:bodyPr>
          <a:lstStyle/>
          <a:p>
            <a:pPr defTabSz="685681">
              <a:lnSpc>
                <a:spcPct val="130000"/>
              </a:lnSpc>
            </a:pPr>
            <a:r>
              <a:rPr lang="zh-CN" altLang="en-US" sz="1400" kern="0" dirty="0" smtClean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</a:rPr>
              <a:t>框架</a:t>
            </a:r>
            <a:r>
              <a:rPr lang="zh-CN" altLang="en-US" sz="1400" kern="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</a:rPr>
              <a:t>就</a:t>
            </a:r>
            <a:r>
              <a:rPr lang="zh-CN" altLang="en-US" sz="1400" kern="0" dirty="0" smtClean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</a:rPr>
              <a:t>启动后要做哪些事情： </a:t>
            </a:r>
            <a:endParaRPr lang="zh-CN" altLang="en-US" sz="1400" kern="0" dirty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ea"/>
            </a:endParaRPr>
          </a:p>
          <a:p>
            <a:pPr defTabSz="685681">
              <a:lnSpc>
                <a:spcPct val="130000"/>
              </a:lnSpc>
            </a:pPr>
            <a:r>
              <a:rPr lang="zh-CN" altLang="en-US" sz="1400" kern="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</a:rPr>
              <a:t>初始化自身（</a:t>
            </a:r>
            <a:r>
              <a:rPr lang="en-US" altLang="zh-CN" sz="1400" kern="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</a:rPr>
              <a:t>bootstrap</a:t>
            </a:r>
            <a:r>
              <a:rPr lang="zh-CN" altLang="en-US" sz="1400" kern="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</a:rPr>
              <a:t>）</a:t>
            </a:r>
          </a:p>
          <a:p>
            <a:pPr defTabSz="685681">
              <a:lnSpc>
                <a:spcPct val="130000"/>
              </a:lnSpc>
            </a:pPr>
            <a:r>
              <a:rPr lang="zh-CN" altLang="en-US" sz="1400" kern="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</a:rPr>
              <a:t>异步加载可能尚未引入的</a:t>
            </a:r>
            <a:r>
              <a:rPr lang="en-US" altLang="zh-CN" sz="1400" kern="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</a:rPr>
              <a:t>JavaScript</a:t>
            </a:r>
            <a:r>
              <a:rPr lang="zh-CN" altLang="en-US" sz="1400" kern="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</a:rPr>
              <a:t>代码（</a:t>
            </a:r>
            <a:r>
              <a:rPr lang="en-US" altLang="zh-CN" sz="1400" kern="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</a:rPr>
              <a:t>require</a:t>
            </a:r>
            <a:r>
              <a:rPr lang="zh-CN" altLang="en-US" sz="1400" kern="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</a:rPr>
              <a:t>）</a:t>
            </a:r>
          </a:p>
          <a:p>
            <a:pPr defTabSz="685681">
              <a:lnSpc>
                <a:spcPct val="130000"/>
              </a:lnSpc>
            </a:pPr>
            <a:r>
              <a:rPr lang="zh-CN" altLang="en-US" sz="1400" kern="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</a:rPr>
              <a:t>解析定义在</a:t>
            </a:r>
            <a:r>
              <a:rPr lang="en-US" altLang="zh-CN" sz="1400" kern="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</a:rPr>
              <a:t>HTML</a:t>
            </a:r>
            <a:r>
              <a:rPr lang="zh-CN" altLang="en-US" sz="1400" kern="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</a:rPr>
              <a:t>上的规则（</a:t>
            </a:r>
            <a:r>
              <a:rPr lang="en-US" altLang="zh-CN" sz="1400" kern="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</a:rPr>
              <a:t>template parser</a:t>
            </a:r>
            <a:r>
              <a:rPr lang="zh-CN" altLang="en-US" sz="1400" kern="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</a:rPr>
              <a:t>）</a:t>
            </a:r>
          </a:p>
          <a:p>
            <a:pPr defTabSz="685681">
              <a:lnSpc>
                <a:spcPct val="130000"/>
              </a:lnSpc>
            </a:pPr>
            <a:r>
              <a:rPr lang="zh-CN" altLang="en-US" sz="1400" kern="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</a:rPr>
              <a:t>实例化模型（</a:t>
            </a:r>
            <a:r>
              <a:rPr lang="en-US" altLang="zh-CN" sz="1400" kern="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</a:rPr>
              <a:t>scope</a:t>
            </a:r>
            <a:r>
              <a:rPr lang="zh-CN" altLang="en-US" sz="1400" kern="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</a:rPr>
              <a:t>）</a:t>
            </a:r>
          </a:p>
          <a:p>
            <a:pPr defTabSz="685681">
              <a:lnSpc>
                <a:spcPct val="130000"/>
              </a:lnSpc>
            </a:pPr>
            <a:r>
              <a:rPr lang="zh-CN" altLang="en-US" sz="1400" kern="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</a:rPr>
              <a:t>创建模型和</a:t>
            </a:r>
            <a:r>
              <a:rPr lang="en-US" altLang="zh-CN" sz="1400" kern="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</a:rPr>
              <a:t>DOM</a:t>
            </a:r>
            <a:r>
              <a:rPr lang="zh-CN" altLang="en-US" sz="1400" kern="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</a:rPr>
              <a:t>的关联关系（</a:t>
            </a:r>
            <a:r>
              <a:rPr lang="en-US" altLang="zh-CN" sz="1400" kern="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</a:rPr>
              <a:t>binding, </a:t>
            </a:r>
            <a:r>
              <a:rPr lang="en-US" altLang="zh-CN" sz="1600" kern="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</a:rPr>
              <a:t>injection</a:t>
            </a:r>
            <a:r>
              <a:rPr lang="zh-CN" altLang="en-US" sz="1400" kern="0" dirty="0" smtClean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</a:rPr>
              <a:t>）</a:t>
            </a:r>
            <a:endParaRPr lang="zh-CN" altLang="en-US" sz="1400" kern="0" dirty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ea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7033018" y="5005185"/>
            <a:ext cx="4235996" cy="18528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681">
              <a:lnSpc>
                <a:spcPct val="130000"/>
              </a:lnSpc>
            </a:pPr>
            <a:r>
              <a:rPr lang="zh-CN" altLang="en-US" sz="1400" kern="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</a:rPr>
              <a:t>支线流程</a:t>
            </a:r>
            <a:r>
              <a:rPr lang="zh-CN" altLang="en-US" sz="1400" kern="0" dirty="0" smtClean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</a:rPr>
              <a:t>：</a:t>
            </a:r>
            <a:endParaRPr lang="en-US" altLang="zh-CN" sz="1400" kern="0" dirty="0" smtClean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ea"/>
            </a:endParaRPr>
          </a:p>
          <a:p>
            <a:pPr defTabSz="685681">
              <a:lnSpc>
                <a:spcPct val="130000"/>
              </a:lnSpc>
            </a:pPr>
            <a:endParaRPr lang="zh-CN" altLang="en-US" sz="1400" kern="0" dirty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ea"/>
            </a:endParaRPr>
          </a:p>
          <a:p>
            <a:pPr defTabSz="685681">
              <a:lnSpc>
                <a:spcPct val="130000"/>
              </a:lnSpc>
            </a:pPr>
            <a:r>
              <a:rPr lang="zh-CN" altLang="en-US" sz="1400" kern="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</a:rPr>
              <a:t>解析</a:t>
            </a:r>
            <a:r>
              <a:rPr lang="en-US" altLang="zh-CN" sz="1400" kern="0" dirty="0" err="1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</a:rPr>
              <a:t>url</a:t>
            </a:r>
            <a:r>
              <a:rPr lang="zh-CN" altLang="en-US" sz="1400" kern="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</a:rPr>
              <a:t>的</a:t>
            </a:r>
            <a:r>
              <a:rPr lang="en-US" altLang="zh-CN" sz="1400" kern="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</a:rPr>
              <a:t>search</a:t>
            </a:r>
            <a:r>
              <a:rPr lang="zh-CN" altLang="en-US" sz="1400" kern="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</a:rPr>
              <a:t>字符串，恢复状态（</a:t>
            </a:r>
            <a:r>
              <a:rPr lang="en-US" altLang="zh-CN" sz="1400" kern="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</a:rPr>
              <a:t>route</a:t>
            </a:r>
            <a:r>
              <a:rPr lang="zh-CN" altLang="en-US" sz="1400" kern="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</a:rPr>
              <a:t>）</a:t>
            </a:r>
          </a:p>
          <a:p>
            <a:pPr defTabSz="685681">
              <a:lnSpc>
                <a:spcPct val="130000"/>
              </a:lnSpc>
            </a:pPr>
            <a:r>
              <a:rPr lang="zh-CN" altLang="en-US" sz="1400" kern="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</a:rPr>
              <a:t>加载</a:t>
            </a:r>
            <a:r>
              <a:rPr lang="en-US" altLang="zh-CN" sz="1400" kern="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</a:rPr>
              <a:t>HTML</a:t>
            </a:r>
            <a:r>
              <a:rPr lang="zh-CN" altLang="en-US" sz="1400" kern="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</a:rPr>
              <a:t>部件模板（</a:t>
            </a:r>
            <a:r>
              <a:rPr lang="en-US" altLang="zh-CN" sz="1400" kern="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</a:rPr>
              <a:t>template </a:t>
            </a:r>
            <a:r>
              <a:rPr lang="en-US" altLang="zh-CN" sz="1400" kern="0" dirty="0" err="1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</a:rPr>
              <a:t>url</a:t>
            </a:r>
            <a:r>
              <a:rPr lang="zh-CN" altLang="en-US" sz="1400" kern="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</a:rPr>
              <a:t>）</a:t>
            </a:r>
          </a:p>
          <a:p>
            <a:pPr defTabSz="685681">
              <a:lnSpc>
                <a:spcPct val="130000"/>
              </a:lnSpc>
            </a:pPr>
            <a:r>
              <a:rPr lang="zh-CN" altLang="en-US" sz="1400" kern="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</a:rPr>
              <a:t>部件模板和模型的关联（</a:t>
            </a:r>
            <a:r>
              <a:rPr lang="en-US" altLang="zh-CN" sz="1400" kern="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</a:rPr>
              <a:t>binding</a:t>
            </a:r>
            <a:r>
              <a:rPr lang="zh-CN" altLang="en-US" sz="1400" kern="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</a:rPr>
              <a:t>）</a:t>
            </a:r>
          </a:p>
          <a:p>
            <a:pPr defTabSz="685681">
              <a:lnSpc>
                <a:spcPct val="130000"/>
              </a:lnSpc>
            </a:pPr>
            <a:endParaRPr lang="zh-CN" altLang="en-US" kern="0" dirty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27912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0" y="1"/>
            <a:ext cx="12192000" cy="3379304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636604" y="1185039"/>
            <a:ext cx="8414005" cy="1115047"/>
          </a:xfrm>
          <a:prstGeom prst="rect">
            <a:avLst/>
          </a:prstGeom>
        </p:spPr>
        <p:txBody>
          <a:bodyPr wrap="square" lIns="68570" tIns="34289" rIns="68570" bIns="34289">
            <a:spAutoFit/>
          </a:bodyPr>
          <a:lstStyle/>
          <a:p>
            <a:pPr lvl="0" defTabSz="685681">
              <a:lnSpc>
                <a:spcPct val="130000"/>
              </a:lnSpc>
              <a:defRPr/>
            </a:pPr>
            <a:r>
              <a:rPr lang="en-US" altLang="zh-CN" kern="0" dirty="0" err="1" smtClean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CommonJS</a:t>
            </a:r>
            <a:r>
              <a:rPr lang="en-US" altLang="zh-CN" kern="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(</a:t>
            </a:r>
            <a:r>
              <a:rPr lang="zh-CN" altLang="en-US" kern="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致力于设计、规划并标准化 </a:t>
            </a:r>
            <a:r>
              <a:rPr lang="en-US" altLang="zh-CN" kern="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JavaScript API)</a:t>
            </a:r>
            <a:r>
              <a:rPr lang="zh-CN" altLang="en-US" kern="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的诞生开启了“ </a:t>
            </a:r>
            <a:r>
              <a:rPr lang="en-US" altLang="zh-CN" kern="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JavaScript </a:t>
            </a:r>
            <a:r>
              <a:rPr lang="zh-CN" altLang="en-US" kern="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模块化的时代”。</a:t>
            </a:r>
            <a:r>
              <a:rPr lang="en-US" altLang="zh-CN" kern="0" dirty="0" err="1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CommonJS</a:t>
            </a:r>
            <a:r>
              <a:rPr lang="en-US" altLang="zh-CN" kern="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 </a:t>
            </a:r>
            <a:r>
              <a:rPr lang="zh-CN" altLang="en-US" kern="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的模块提案为在服务器端的 </a:t>
            </a:r>
            <a:r>
              <a:rPr lang="en-US" altLang="zh-CN" kern="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JavaScript </a:t>
            </a:r>
            <a:r>
              <a:rPr lang="zh-CN" altLang="en-US" kern="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模块化做出了很大的贡献，但是在浏览器下的 </a:t>
            </a:r>
            <a:r>
              <a:rPr lang="en-US" altLang="zh-CN" kern="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JavaScript </a:t>
            </a:r>
            <a:r>
              <a:rPr lang="zh-CN" altLang="en-US" kern="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模块应用很有限</a:t>
            </a:r>
            <a:r>
              <a:rPr lang="zh-CN" altLang="en-US" kern="0" dirty="0" smtClean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。</a:t>
            </a:r>
            <a:endParaRPr lang="zh-CN" altLang="en-US" kern="0" dirty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8" name="文本占位符 1"/>
          <p:cNvSpPr txBox="1">
            <a:spLocks/>
          </p:cNvSpPr>
          <p:nvPr/>
        </p:nvSpPr>
        <p:spPr>
          <a:xfrm>
            <a:off x="9149408" y="1050271"/>
            <a:ext cx="6803231" cy="287982"/>
          </a:xfrm>
          <a:prstGeom prst="rect">
            <a:avLst/>
          </a:prstGeom>
          <a:noFill/>
        </p:spPr>
        <p:txBody>
          <a:bodyPr/>
          <a:lstStyle>
            <a:lvl1pPr marR="0" indent="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1"/>
                </a:solidFill>
                <a:cs typeface="+mn-ea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zh-CN" altLang="en-US" sz="1600" dirty="0" smtClean="0">
                <a:solidFill>
                  <a:srgbClr val="FD4F69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sym typeface="+mn-lt"/>
              </a:rPr>
              <a:t>前端模块化管理工具</a:t>
            </a:r>
            <a:endParaRPr lang="zh-CN" altLang="en-US" sz="1600" dirty="0">
              <a:solidFill>
                <a:srgbClr val="FD4F69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sym typeface="+mn-lt"/>
            </a:endParaRPr>
          </a:p>
        </p:txBody>
      </p:sp>
      <p:sp>
        <p:nvSpPr>
          <p:cNvPr id="19" name="文本占位符 2"/>
          <p:cNvSpPr txBox="1">
            <a:spLocks/>
          </p:cNvSpPr>
          <p:nvPr/>
        </p:nvSpPr>
        <p:spPr>
          <a:xfrm>
            <a:off x="9068727" y="401894"/>
            <a:ext cx="2758016" cy="432048"/>
          </a:xfrm>
          <a:prstGeom prst="rect">
            <a:avLst/>
          </a:prstGeom>
        </p:spPr>
        <p:txBody>
          <a:bodyPr/>
          <a:lstStyle>
            <a:lvl1pPr marR="0" indent="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800" baseline="0">
                <a:cs typeface="+mn-ea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zh-CN" altLang="en-US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sym typeface="+mn-lt"/>
              </a:rPr>
              <a:t>组件</a:t>
            </a:r>
            <a:r>
              <a:rPr lang="zh-CN" altLang="en-US" dirty="0" smtClean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sym typeface="+mn-lt"/>
              </a:rPr>
              <a:t>化开发</a:t>
            </a:r>
            <a:endParaRPr lang="zh-CN" altLang="en-US" dirty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sym typeface="+mn-lt"/>
            </a:endParaRPr>
          </a:p>
        </p:txBody>
      </p:sp>
      <p:cxnSp>
        <p:nvCxnSpPr>
          <p:cNvPr id="20" name="直接连接符 19"/>
          <p:cNvCxnSpPr/>
          <p:nvPr/>
        </p:nvCxnSpPr>
        <p:spPr>
          <a:xfrm>
            <a:off x="8016138" y="315031"/>
            <a:ext cx="293483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>
            <a:off x="9149408" y="923071"/>
            <a:ext cx="4142927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2" name="文本框 21"/>
          <p:cNvSpPr txBox="1"/>
          <p:nvPr/>
        </p:nvSpPr>
        <p:spPr>
          <a:xfrm>
            <a:off x="4293695" y="5924668"/>
            <a:ext cx="3896148" cy="369332"/>
          </a:xfrm>
          <a:prstGeom prst="rect">
            <a:avLst/>
          </a:prstGeom>
          <a:solidFill>
            <a:srgbClr val="FD4F69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kern="0" noProof="0" dirty="0" smtClean="0">
                <a:cs typeface="+mn-ea"/>
                <a:sym typeface="+mn-lt"/>
              </a:rPr>
              <a:t>没有从根本上解决模块化的问题</a:t>
            </a:r>
            <a:endParaRPr kumimoji="0" lang="zh-CN" altLang="en-US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2738035" y="4063365"/>
            <a:ext cx="7439634" cy="1177243"/>
          </a:xfrm>
          <a:prstGeom prst="rect">
            <a:avLst/>
          </a:prstGeom>
        </p:spPr>
        <p:txBody>
          <a:bodyPr wrap="square" lIns="68570" tIns="34289" rIns="68570" bIns="34289">
            <a:spAutoFit/>
          </a:bodyPr>
          <a:lstStyle/>
          <a:p>
            <a:r>
              <a:rPr lang="en-US" altLang="zh-CN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r</a:t>
            </a:r>
            <a:r>
              <a:rPr lang="en-US" altLang="zh-CN" sz="2400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equire.js:   AMD</a:t>
            </a:r>
            <a:r>
              <a:rPr lang="zh-CN" altLang="en-US" sz="2400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规范的代表。预先加载。</a:t>
            </a:r>
            <a:endParaRPr lang="en-US" altLang="zh-CN" sz="2400" dirty="0" smtClean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endParaRPr lang="en-US" altLang="zh-CN" sz="24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en-US" altLang="zh-CN" sz="2400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Sea.js:   CMD</a:t>
            </a:r>
            <a:r>
              <a:rPr lang="zh-CN" altLang="en-US" sz="2400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规范的代表。就近加载。</a:t>
            </a:r>
            <a:endParaRPr lang="en-US" altLang="zh-CN" sz="2400" dirty="0" smtClean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70630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1"/>
          <p:cNvSpPr txBox="1">
            <a:spLocks/>
          </p:cNvSpPr>
          <p:nvPr/>
        </p:nvSpPr>
        <p:spPr>
          <a:xfrm>
            <a:off x="704851" y="1050413"/>
            <a:ext cx="2872068" cy="287982"/>
          </a:xfrm>
          <a:prstGeom prst="rect">
            <a:avLst/>
          </a:prstGeom>
          <a:noFill/>
        </p:spPr>
        <p:txBody>
          <a:bodyPr/>
          <a:lstStyle>
            <a:lvl1pPr marR="0" indent="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1"/>
                </a:solidFill>
                <a:cs typeface="+mn-ea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zh-CN" altLang="en-US" sz="1600" dirty="0" smtClean="0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sym typeface="+mn-lt"/>
              </a:rPr>
              <a:t>模块化为前端开发带来的问题</a:t>
            </a:r>
            <a:endParaRPr lang="zh-CN" altLang="en-US" sz="1600" dirty="0">
              <a:solidFill>
                <a:srgbClr val="FF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sym typeface="+mn-lt"/>
            </a:endParaRPr>
          </a:p>
        </p:txBody>
      </p:sp>
      <p:sp>
        <p:nvSpPr>
          <p:cNvPr id="7" name="文本占位符 2"/>
          <p:cNvSpPr txBox="1">
            <a:spLocks/>
          </p:cNvSpPr>
          <p:nvPr/>
        </p:nvSpPr>
        <p:spPr>
          <a:xfrm>
            <a:off x="704851" y="450726"/>
            <a:ext cx="2758016" cy="432048"/>
          </a:xfrm>
          <a:prstGeom prst="rect">
            <a:avLst/>
          </a:prstGeom>
        </p:spPr>
        <p:txBody>
          <a:bodyPr/>
          <a:lstStyle>
            <a:lvl1pPr marR="0" indent="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800" baseline="0">
                <a:cs typeface="+mn-ea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  <a:sym typeface="+mn-lt"/>
              </a:rPr>
              <a:t>组件</a:t>
            </a:r>
            <a:r>
              <a:rPr lang="zh-CN" altLang="en-US" dirty="0" smtClean="0">
                <a:latin typeface="Microsoft YaHei UI" panose="020B0503020204020204" pitchFamily="34" charset="-122"/>
                <a:ea typeface="Microsoft YaHei UI" panose="020B0503020204020204" pitchFamily="34" charset="-122"/>
                <a:sym typeface="+mn-lt"/>
              </a:rPr>
              <a:t>化开发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  <a:sym typeface="+mn-lt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704851" y="1930162"/>
            <a:ext cx="4880161" cy="4506497"/>
          </a:xfrm>
          <a:prstGeom prst="rect">
            <a:avLst/>
          </a:prstGeom>
          <a:solidFill>
            <a:srgbClr val="FFE6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6C6C6C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021632" y="2275391"/>
            <a:ext cx="14287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6C6C6C"/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性能问题</a:t>
            </a: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sysClr val="windowText" lastClr="6C6C6C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1" name="矩形 10"/>
          <p:cNvSpPr>
            <a:spLocks noChangeArrowheads="1"/>
          </p:cNvSpPr>
          <p:nvPr/>
        </p:nvSpPr>
        <p:spPr bwMode="auto">
          <a:xfrm>
            <a:off x="1021632" y="2940100"/>
            <a:ext cx="4084522" cy="17727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0">
              <a:lnSpc>
                <a:spcPct val="130000"/>
              </a:lnSpc>
              <a:defRPr/>
            </a:pPr>
            <a:r>
              <a:rPr lang="zh-CN" altLang="en-US" sz="1200" kern="0" dirty="0">
                <a:solidFill>
                  <a:srgbClr val="26262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很多主流的模块化解决方案通过 </a:t>
            </a:r>
            <a:r>
              <a:rPr lang="en-US" altLang="zh-CN" sz="1200" kern="0" dirty="0">
                <a:solidFill>
                  <a:srgbClr val="26262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JavaScript </a:t>
            </a:r>
            <a:r>
              <a:rPr lang="zh-CN" altLang="en-US" sz="1200" kern="0" dirty="0">
                <a:solidFill>
                  <a:srgbClr val="26262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运行时来支持“匿名闭包”、“依赖分析”和“模块加载”等</a:t>
            </a:r>
            <a:r>
              <a:rPr lang="zh-CN" altLang="en-US" sz="1200" kern="0" dirty="0" smtClean="0">
                <a:solidFill>
                  <a:srgbClr val="26262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功能。</a:t>
            </a:r>
            <a:endParaRPr lang="en-US" altLang="zh-CN" sz="1200" kern="0" dirty="0" smtClean="0">
              <a:solidFill>
                <a:srgbClr val="262626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ea"/>
              <a:sym typeface="+mn-lt"/>
            </a:endParaRPr>
          </a:p>
          <a:p>
            <a:pPr lvl="0">
              <a:lnSpc>
                <a:spcPct val="130000"/>
              </a:lnSpc>
              <a:defRPr/>
            </a:pPr>
            <a:endParaRPr lang="en-US" altLang="zh-CN" sz="1200" kern="0" dirty="0">
              <a:solidFill>
                <a:srgbClr val="262626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ea"/>
              <a:sym typeface="+mn-lt"/>
            </a:endParaRPr>
          </a:p>
          <a:p>
            <a:pPr lvl="0">
              <a:lnSpc>
                <a:spcPct val="130000"/>
              </a:lnSpc>
              <a:defRPr/>
            </a:pPr>
            <a:r>
              <a:rPr lang="zh-CN" altLang="en-US" sz="1200" kern="0" dirty="0" smtClean="0">
                <a:solidFill>
                  <a:srgbClr val="26262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例如</a:t>
            </a:r>
            <a:r>
              <a:rPr lang="zh-CN" altLang="en-US" sz="1200" kern="0" dirty="0">
                <a:solidFill>
                  <a:srgbClr val="26262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“依赖分析”需要在 </a:t>
            </a:r>
            <a:r>
              <a:rPr lang="en-US" altLang="zh-CN" sz="1200" kern="0" dirty="0">
                <a:solidFill>
                  <a:srgbClr val="26262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JavaScript </a:t>
            </a:r>
            <a:r>
              <a:rPr lang="zh-CN" altLang="en-US" sz="1200" kern="0" dirty="0">
                <a:solidFill>
                  <a:srgbClr val="26262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运行时通过正则匹配到模块的依赖关系，然后</a:t>
            </a:r>
            <a:r>
              <a:rPr lang="zh-CN" altLang="en-US" sz="1200" kern="0" dirty="0" smtClean="0">
                <a:solidFill>
                  <a:srgbClr val="26262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顺着声明的依赖链一层层把</a:t>
            </a:r>
            <a:r>
              <a:rPr lang="zh-CN" altLang="en-US" sz="1200" kern="0" dirty="0">
                <a:solidFill>
                  <a:srgbClr val="26262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所有需要加载的模块按</a:t>
            </a:r>
            <a:r>
              <a:rPr lang="zh-CN" altLang="en-US" sz="1200" kern="0" dirty="0" smtClean="0">
                <a:solidFill>
                  <a:srgbClr val="26262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顺序加载</a:t>
            </a:r>
            <a:r>
              <a:rPr lang="zh-CN" altLang="en-US" sz="1200" kern="0" dirty="0">
                <a:solidFill>
                  <a:srgbClr val="26262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完毕，当模块很多、依赖关系复杂的情况下会严重影响页面性能。</a:t>
            </a:r>
          </a:p>
        </p:txBody>
      </p:sp>
      <p:grpSp>
        <p:nvGrpSpPr>
          <p:cNvPr id="26" name="组合 50"/>
          <p:cNvGrpSpPr/>
          <p:nvPr/>
        </p:nvGrpSpPr>
        <p:grpSpPr>
          <a:xfrm>
            <a:off x="9428355" y="4445339"/>
            <a:ext cx="997344" cy="1049336"/>
            <a:chOff x="6523038" y="1993900"/>
            <a:chExt cx="1339850" cy="1409700"/>
          </a:xfrm>
          <a:solidFill>
            <a:schemeClr val="bg1"/>
          </a:solidFill>
        </p:grpSpPr>
        <p:sp>
          <p:nvSpPr>
            <p:cNvPr id="27" name="Freeform 31"/>
            <p:cNvSpPr>
              <a:spLocks/>
            </p:cNvSpPr>
            <p:nvPr/>
          </p:nvSpPr>
          <p:spPr bwMode="auto">
            <a:xfrm>
              <a:off x="7031038" y="2005013"/>
              <a:ext cx="325438" cy="163512"/>
            </a:xfrm>
            <a:custGeom>
              <a:avLst/>
              <a:gdLst>
                <a:gd name="T0" fmla="*/ 132 w 177"/>
                <a:gd name="T1" fmla="*/ 88 h 88"/>
                <a:gd name="T2" fmla="*/ 132 w 177"/>
                <a:gd name="T3" fmla="*/ 88 h 88"/>
                <a:gd name="T4" fmla="*/ 177 w 177"/>
                <a:gd name="T5" fmla="*/ 0 h 88"/>
                <a:gd name="T6" fmla="*/ 0 w 177"/>
                <a:gd name="T7" fmla="*/ 0 h 88"/>
                <a:gd name="T8" fmla="*/ 44 w 177"/>
                <a:gd name="T9" fmla="*/ 88 h 88"/>
                <a:gd name="T10" fmla="*/ 132 w 177"/>
                <a:gd name="T11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7" h="88">
                  <a:moveTo>
                    <a:pt x="132" y="88"/>
                  </a:moveTo>
                  <a:lnTo>
                    <a:pt x="132" y="88"/>
                  </a:lnTo>
                  <a:lnTo>
                    <a:pt x="177" y="0"/>
                  </a:lnTo>
                  <a:lnTo>
                    <a:pt x="0" y="0"/>
                  </a:lnTo>
                  <a:lnTo>
                    <a:pt x="44" y="88"/>
                  </a:lnTo>
                  <a:lnTo>
                    <a:pt x="132" y="88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32"/>
            <p:cNvSpPr>
              <a:spLocks/>
            </p:cNvSpPr>
            <p:nvPr/>
          </p:nvSpPr>
          <p:spPr bwMode="auto">
            <a:xfrm>
              <a:off x="7092950" y="2205038"/>
              <a:ext cx="207963" cy="1127125"/>
            </a:xfrm>
            <a:custGeom>
              <a:avLst/>
              <a:gdLst>
                <a:gd name="T0" fmla="*/ 0 w 113"/>
                <a:gd name="T1" fmla="*/ 367 h 611"/>
                <a:gd name="T2" fmla="*/ 0 w 113"/>
                <a:gd name="T3" fmla="*/ 367 h 611"/>
                <a:gd name="T4" fmla="*/ 54 w 113"/>
                <a:gd name="T5" fmla="*/ 611 h 611"/>
                <a:gd name="T6" fmla="*/ 113 w 113"/>
                <a:gd name="T7" fmla="*/ 369 h 611"/>
                <a:gd name="T8" fmla="*/ 98 w 113"/>
                <a:gd name="T9" fmla="*/ 0 h 611"/>
                <a:gd name="T10" fmla="*/ 10 w 113"/>
                <a:gd name="T11" fmla="*/ 0 h 611"/>
                <a:gd name="T12" fmla="*/ 0 w 113"/>
                <a:gd name="T13" fmla="*/ 367 h 6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3" h="611">
                  <a:moveTo>
                    <a:pt x="0" y="367"/>
                  </a:moveTo>
                  <a:lnTo>
                    <a:pt x="0" y="367"/>
                  </a:lnTo>
                  <a:cubicBezTo>
                    <a:pt x="19" y="429"/>
                    <a:pt x="54" y="611"/>
                    <a:pt x="54" y="611"/>
                  </a:cubicBezTo>
                  <a:cubicBezTo>
                    <a:pt x="54" y="611"/>
                    <a:pt x="95" y="431"/>
                    <a:pt x="113" y="369"/>
                  </a:cubicBezTo>
                  <a:lnTo>
                    <a:pt x="98" y="0"/>
                  </a:lnTo>
                  <a:lnTo>
                    <a:pt x="10" y="0"/>
                  </a:lnTo>
                  <a:lnTo>
                    <a:pt x="0" y="367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33"/>
            <p:cNvSpPr>
              <a:spLocks/>
            </p:cNvSpPr>
            <p:nvPr/>
          </p:nvSpPr>
          <p:spPr bwMode="auto">
            <a:xfrm>
              <a:off x="6523038" y="1993900"/>
              <a:ext cx="669925" cy="1409700"/>
            </a:xfrm>
            <a:custGeom>
              <a:avLst/>
              <a:gdLst>
                <a:gd name="T0" fmla="*/ 243 w 364"/>
                <a:gd name="T1" fmla="*/ 0 h 764"/>
                <a:gd name="T2" fmla="*/ 243 w 364"/>
                <a:gd name="T3" fmla="*/ 0 h 764"/>
                <a:gd name="T4" fmla="*/ 134 w 364"/>
                <a:gd name="T5" fmla="*/ 79 h 764"/>
                <a:gd name="T6" fmla="*/ 0 w 364"/>
                <a:gd name="T7" fmla="*/ 49 h 764"/>
                <a:gd name="T8" fmla="*/ 299 w 364"/>
                <a:gd name="T9" fmla="*/ 687 h 764"/>
                <a:gd name="T10" fmla="*/ 364 w 364"/>
                <a:gd name="T11" fmla="*/ 764 h 764"/>
                <a:gd name="T12" fmla="*/ 305 w 364"/>
                <a:gd name="T13" fmla="*/ 562 h 764"/>
                <a:gd name="T14" fmla="*/ 243 w 364"/>
                <a:gd name="T15" fmla="*/ 0 h 7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4" h="764">
                  <a:moveTo>
                    <a:pt x="243" y="0"/>
                  </a:moveTo>
                  <a:lnTo>
                    <a:pt x="243" y="0"/>
                  </a:lnTo>
                  <a:lnTo>
                    <a:pt x="134" y="79"/>
                  </a:lnTo>
                  <a:lnTo>
                    <a:pt x="0" y="49"/>
                  </a:lnTo>
                  <a:cubicBezTo>
                    <a:pt x="129" y="412"/>
                    <a:pt x="235" y="597"/>
                    <a:pt x="299" y="687"/>
                  </a:cubicBezTo>
                  <a:cubicBezTo>
                    <a:pt x="340" y="746"/>
                    <a:pt x="364" y="764"/>
                    <a:pt x="364" y="764"/>
                  </a:cubicBezTo>
                  <a:cubicBezTo>
                    <a:pt x="340" y="707"/>
                    <a:pt x="320" y="637"/>
                    <a:pt x="305" y="562"/>
                  </a:cubicBezTo>
                  <a:cubicBezTo>
                    <a:pt x="251" y="307"/>
                    <a:pt x="243" y="0"/>
                    <a:pt x="24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34"/>
            <p:cNvSpPr>
              <a:spLocks/>
            </p:cNvSpPr>
            <p:nvPr/>
          </p:nvSpPr>
          <p:spPr bwMode="auto">
            <a:xfrm>
              <a:off x="7192963" y="1993900"/>
              <a:ext cx="669925" cy="1409700"/>
            </a:xfrm>
            <a:custGeom>
              <a:avLst/>
              <a:gdLst>
                <a:gd name="T0" fmla="*/ 230 w 364"/>
                <a:gd name="T1" fmla="*/ 79 h 764"/>
                <a:gd name="T2" fmla="*/ 230 w 364"/>
                <a:gd name="T3" fmla="*/ 79 h 764"/>
                <a:gd name="T4" fmla="*/ 121 w 364"/>
                <a:gd name="T5" fmla="*/ 0 h 764"/>
                <a:gd name="T6" fmla="*/ 59 w 364"/>
                <a:gd name="T7" fmla="*/ 562 h 764"/>
                <a:gd name="T8" fmla="*/ 0 w 364"/>
                <a:gd name="T9" fmla="*/ 764 h 764"/>
                <a:gd name="T10" fmla="*/ 66 w 364"/>
                <a:gd name="T11" fmla="*/ 687 h 764"/>
                <a:gd name="T12" fmla="*/ 364 w 364"/>
                <a:gd name="T13" fmla="*/ 48 h 764"/>
                <a:gd name="T14" fmla="*/ 230 w 364"/>
                <a:gd name="T15" fmla="*/ 79 h 7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4" h="764">
                  <a:moveTo>
                    <a:pt x="230" y="79"/>
                  </a:moveTo>
                  <a:lnTo>
                    <a:pt x="230" y="79"/>
                  </a:lnTo>
                  <a:lnTo>
                    <a:pt x="121" y="0"/>
                  </a:lnTo>
                  <a:cubicBezTo>
                    <a:pt x="121" y="0"/>
                    <a:pt x="113" y="306"/>
                    <a:pt x="59" y="562"/>
                  </a:cubicBezTo>
                  <a:cubicBezTo>
                    <a:pt x="44" y="637"/>
                    <a:pt x="24" y="707"/>
                    <a:pt x="0" y="764"/>
                  </a:cubicBezTo>
                  <a:cubicBezTo>
                    <a:pt x="0" y="764"/>
                    <a:pt x="24" y="746"/>
                    <a:pt x="66" y="687"/>
                  </a:cubicBezTo>
                  <a:cubicBezTo>
                    <a:pt x="129" y="597"/>
                    <a:pt x="236" y="411"/>
                    <a:pt x="364" y="48"/>
                  </a:cubicBezTo>
                  <a:lnTo>
                    <a:pt x="230" y="7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cxnSp>
        <p:nvCxnSpPr>
          <p:cNvPr id="39" name="直接连接符 38"/>
          <p:cNvCxnSpPr/>
          <p:nvPr/>
        </p:nvCxnSpPr>
        <p:spPr>
          <a:xfrm>
            <a:off x="-428420" y="377978"/>
            <a:ext cx="293483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704850" y="986018"/>
            <a:ext cx="4142927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36" name="组合 50"/>
          <p:cNvGrpSpPr/>
          <p:nvPr/>
        </p:nvGrpSpPr>
        <p:grpSpPr>
          <a:xfrm>
            <a:off x="2703718" y="5319357"/>
            <a:ext cx="953437" cy="950419"/>
            <a:chOff x="6523038" y="1993900"/>
            <a:chExt cx="1339850" cy="1409700"/>
          </a:xfrm>
          <a:solidFill>
            <a:schemeClr val="bg1"/>
          </a:solidFill>
        </p:grpSpPr>
        <p:sp>
          <p:nvSpPr>
            <p:cNvPr id="37" name="Freeform 31"/>
            <p:cNvSpPr>
              <a:spLocks/>
            </p:cNvSpPr>
            <p:nvPr/>
          </p:nvSpPr>
          <p:spPr bwMode="auto">
            <a:xfrm>
              <a:off x="7031038" y="2005013"/>
              <a:ext cx="325438" cy="163512"/>
            </a:xfrm>
            <a:custGeom>
              <a:avLst/>
              <a:gdLst>
                <a:gd name="T0" fmla="*/ 132 w 177"/>
                <a:gd name="T1" fmla="*/ 88 h 88"/>
                <a:gd name="T2" fmla="*/ 132 w 177"/>
                <a:gd name="T3" fmla="*/ 88 h 88"/>
                <a:gd name="T4" fmla="*/ 177 w 177"/>
                <a:gd name="T5" fmla="*/ 0 h 88"/>
                <a:gd name="T6" fmla="*/ 0 w 177"/>
                <a:gd name="T7" fmla="*/ 0 h 88"/>
                <a:gd name="T8" fmla="*/ 44 w 177"/>
                <a:gd name="T9" fmla="*/ 88 h 88"/>
                <a:gd name="T10" fmla="*/ 132 w 177"/>
                <a:gd name="T11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7" h="88">
                  <a:moveTo>
                    <a:pt x="132" y="88"/>
                  </a:moveTo>
                  <a:lnTo>
                    <a:pt x="132" y="88"/>
                  </a:lnTo>
                  <a:lnTo>
                    <a:pt x="177" y="0"/>
                  </a:lnTo>
                  <a:lnTo>
                    <a:pt x="0" y="0"/>
                  </a:lnTo>
                  <a:lnTo>
                    <a:pt x="44" y="88"/>
                  </a:lnTo>
                  <a:lnTo>
                    <a:pt x="132" y="88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32"/>
            <p:cNvSpPr>
              <a:spLocks/>
            </p:cNvSpPr>
            <p:nvPr/>
          </p:nvSpPr>
          <p:spPr bwMode="auto">
            <a:xfrm>
              <a:off x="7092950" y="2205038"/>
              <a:ext cx="207963" cy="1127125"/>
            </a:xfrm>
            <a:custGeom>
              <a:avLst/>
              <a:gdLst>
                <a:gd name="T0" fmla="*/ 0 w 113"/>
                <a:gd name="T1" fmla="*/ 367 h 611"/>
                <a:gd name="T2" fmla="*/ 0 w 113"/>
                <a:gd name="T3" fmla="*/ 367 h 611"/>
                <a:gd name="T4" fmla="*/ 54 w 113"/>
                <a:gd name="T5" fmla="*/ 611 h 611"/>
                <a:gd name="T6" fmla="*/ 113 w 113"/>
                <a:gd name="T7" fmla="*/ 369 h 611"/>
                <a:gd name="T8" fmla="*/ 98 w 113"/>
                <a:gd name="T9" fmla="*/ 0 h 611"/>
                <a:gd name="T10" fmla="*/ 10 w 113"/>
                <a:gd name="T11" fmla="*/ 0 h 611"/>
                <a:gd name="T12" fmla="*/ 0 w 113"/>
                <a:gd name="T13" fmla="*/ 367 h 6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3" h="611">
                  <a:moveTo>
                    <a:pt x="0" y="367"/>
                  </a:moveTo>
                  <a:lnTo>
                    <a:pt x="0" y="367"/>
                  </a:lnTo>
                  <a:cubicBezTo>
                    <a:pt x="19" y="429"/>
                    <a:pt x="54" y="611"/>
                    <a:pt x="54" y="611"/>
                  </a:cubicBezTo>
                  <a:cubicBezTo>
                    <a:pt x="54" y="611"/>
                    <a:pt x="95" y="431"/>
                    <a:pt x="113" y="369"/>
                  </a:cubicBezTo>
                  <a:lnTo>
                    <a:pt x="98" y="0"/>
                  </a:lnTo>
                  <a:lnTo>
                    <a:pt x="10" y="0"/>
                  </a:lnTo>
                  <a:lnTo>
                    <a:pt x="0" y="367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33"/>
            <p:cNvSpPr>
              <a:spLocks/>
            </p:cNvSpPr>
            <p:nvPr/>
          </p:nvSpPr>
          <p:spPr bwMode="auto">
            <a:xfrm>
              <a:off x="6523038" y="1993900"/>
              <a:ext cx="669925" cy="1409700"/>
            </a:xfrm>
            <a:custGeom>
              <a:avLst/>
              <a:gdLst>
                <a:gd name="T0" fmla="*/ 243 w 364"/>
                <a:gd name="T1" fmla="*/ 0 h 764"/>
                <a:gd name="T2" fmla="*/ 243 w 364"/>
                <a:gd name="T3" fmla="*/ 0 h 764"/>
                <a:gd name="T4" fmla="*/ 134 w 364"/>
                <a:gd name="T5" fmla="*/ 79 h 764"/>
                <a:gd name="T6" fmla="*/ 0 w 364"/>
                <a:gd name="T7" fmla="*/ 49 h 764"/>
                <a:gd name="T8" fmla="*/ 299 w 364"/>
                <a:gd name="T9" fmla="*/ 687 h 764"/>
                <a:gd name="T10" fmla="*/ 364 w 364"/>
                <a:gd name="T11" fmla="*/ 764 h 764"/>
                <a:gd name="T12" fmla="*/ 305 w 364"/>
                <a:gd name="T13" fmla="*/ 562 h 764"/>
                <a:gd name="T14" fmla="*/ 243 w 364"/>
                <a:gd name="T15" fmla="*/ 0 h 7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4" h="764">
                  <a:moveTo>
                    <a:pt x="243" y="0"/>
                  </a:moveTo>
                  <a:lnTo>
                    <a:pt x="243" y="0"/>
                  </a:lnTo>
                  <a:lnTo>
                    <a:pt x="134" y="79"/>
                  </a:lnTo>
                  <a:lnTo>
                    <a:pt x="0" y="49"/>
                  </a:lnTo>
                  <a:cubicBezTo>
                    <a:pt x="129" y="412"/>
                    <a:pt x="235" y="597"/>
                    <a:pt x="299" y="687"/>
                  </a:cubicBezTo>
                  <a:cubicBezTo>
                    <a:pt x="340" y="746"/>
                    <a:pt x="364" y="764"/>
                    <a:pt x="364" y="764"/>
                  </a:cubicBezTo>
                  <a:cubicBezTo>
                    <a:pt x="340" y="707"/>
                    <a:pt x="320" y="637"/>
                    <a:pt x="305" y="562"/>
                  </a:cubicBezTo>
                  <a:cubicBezTo>
                    <a:pt x="251" y="307"/>
                    <a:pt x="243" y="0"/>
                    <a:pt x="24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34"/>
            <p:cNvSpPr>
              <a:spLocks/>
            </p:cNvSpPr>
            <p:nvPr/>
          </p:nvSpPr>
          <p:spPr bwMode="auto">
            <a:xfrm>
              <a:off x="7192963" y="1993900"/>
              <a:ext cx="669925" cy="1409700"/>
            </a:xfrm>
            <a:custGeom>
              <a:avLst/>
              <a:gdLst>
                <a:gd name="T0" fmla="*/ 230 w 364"/>
                <a:gd name="T1" fmla="*/ 79 h 764"/>
                <a:gd name="T2" fmla="*/ 230 w 364"/>
                <a:gd name="T3" fmla="*/ 79 h 764"/>
                <a:gd name="T4" fmla="*/ 121 w 364"/>
                <a:gd name="T5" fmla="*/ 0 h 764"/>
                <a:gd name="T6" fmla="*/ 59 w 364"/>
                <a:gd name="T7" fmla="*/ 562 h 764"/>
                <a:gd name="T8" fmla="*/ 0 w 364"/>
                <a:gd name="T9" fmla="*/ 764 h 764"/>
                <a:gd name="T10" fmla="*/ 66 w 364"/>
                <a:gd name="T11" fmla="*/ 687 h 764"/>
                <a:gd name="T12" fmla="*/ 364 w 364"/>
                <a:gd name="T13" fmla="*/ 48 h 764"/>
                <a:gd name="T14" fmla="*/ 230 w 364"/>
                <a:gd name="T15" fmla="*/ 79 h 7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4" h="764">
                  <a:moveTo>
                    <a:pt x="230" y="79"/>
                  </a:moveTo>
                  <a:lnTo>
                    <a:pt x="230" y="79"/>
                  </a:lnTo>
                  <a:lnTo>
                    <a:pt x="121" y="0"/>
                  </a:lnTo>
                  <a:cubicBezTo>
                    <a:pt x="121" y="0"/>
                    <a:pt x="113" y="306"/>
                    <a:pt x="59" y="562"/>
                  </a:cubicBezTo>
                  <a:cubicBezTo>
                    <a:pt x="44" y="637"/>
                    <a:pt x="24" y="707"/>
                    <a:pt x="0" y="764"/>
                  </a:cubicBezTo>
                  <a:cubicBezTo>
                    <a:pt x="0" y="764"/>
                    <a:pt x="24" y="746"/>
                    <a:pt x="66" y="687"/>
                  </a:cubicBezTo>
                  <a:cubicBezTo>
                    <a:pt x="129" y="597"/>
                    <a:pt x="236" y="411"/>
                    <a:pt x="364" y="48"/>
                  </a:cubicBezTo>
                  <a:lnTo>
                    <a:pt x="230" y="7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43" name="矩形 42"/>
          <p:cNvSpPr/>
          <p:nvPr/>
        </p:nvSpPr>
        <p:spPr>
          <a:xfrm>
            <a:off x="6535271" y="1930162"/>
            <a:ext cx="4849905" cy="4506497"/>
          </a:xfrm>
          <a:prstGeom prst="rect">
            <a:avLst/>
          </a:prstGeom>
          <a:solidFill>
            <a:srgbClr val="00D5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6C6C6C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6920406" y="2275391"/>
            <a:ext cx="21190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kern="0" dirty="0" smtClean="0">
                <a:solidFill>
                  <a:sysClr val="windowText" lastClr="6C6C6C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打包部署困难</a:t>
            </a: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sysClr val="windowText" lastClr="6C6C6C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5" name="矩形 44"/>
          <p:cNvSpPr>
            <a:spLocks noChangeArrowheads="1"/>
          </p:cNvSpPr>
          <p:nvPr/>
        </p:nvSpPr>
        <p:spPr bwMode="auto">
          <a:xfrm>
            <a:off x="6920407" y="2940100"/>
            <a:ext cx="4084522" cy="22529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0">
              <a:lnSpc>
                <a:spcPct val="130000"/>
              </a:lnSpc>
              <a:defRPr/>
            </a:pPr>
            <a:r>
              <a:rPr lang="zh-CN" altLang="en-US" sz="1200" kern="0" dirty="0">
                <a:solidFill>
                  <a:srgbClr val="26262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传统的模块化方案更多的考虑是如何将代码进行拆分，但是当我们部署上线的时候需要将静态资源进行</a:t>
            </a:r>
            <a:r>
              <a:rPr lang="zh-CN" altLang="en-US" sz="1200" kern="0" dirty="0" smtClean="0">
                <a:solidFill>
                  <a:srgbClr val="26262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合并。</a:t>
            </a:r>
            <a:endParaRPr lang="en-US" altLang="zh-CN" sz="1200" kern="0" dirty="0" smtClean="0">
              <a:solidFill>
                <a:srgbClr val="262626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ea"/>
              <a:sym typeface="+mn-lt"/>
            </a:endParaRPr>
          </a:p>
          <a:p>
            <a:pPr lvl="0">
              <a:lnSpc>
                <a:spcPct val="130000"/>
              </a:lnSpc>
              <a:defRPr/>
            </a:pPr>
            <a:endParaRPr lang="en-US" altLang="zh-CN" sz="1200" kern="0" dirty="0">
              <a:solidFill>
                <a:srgbClr val="262626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ea"/>
              <a:sym typeface="+mn-lt"/>
            </a:endParaRPr>
          </a:p>
          <a:p>
            <a:pPr lvl="0">
              <a:lnSpc>
                <a:spcPct val="130000"/>
              </a:lnSpc>
              <a:defRPr/>
            </a:pPr>
            <a:r>
              <a:rPr lang="zh-CN" altLang="en-US" sz="1200" kern="0" dirty="0">
                <a:solidFill>
                  <a:srgbClr val="26262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这个时候会发现困难重重，每个文件里只能有一个模块，因为模块使用的是</a:t>
            </a:r>
            <a:r>
              <a:rPr lang="zh-CN" altLang="en-US" sz="1200" kern="0" dirty="0" smtClean="0">
                <a:solidFill>
                  <a:srgbClr val="26262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“匿名定义”。当我们想要调用模块的</a:t>
            </a:r>
            <a:r>
              <a:rPr lang="zh-CN" altLang="en-US" sz="1200" kern="0" dirty="0">
                <a:solidFill>
                  <a:srgbClr val="26262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时候，</a:t>
            </a:r>
            <a:r>
              <a:rPr lang="en-US" altLang="zh-CN" sz="1200" kern="0" dirty="0" err="1" smtClean="0">
                <a:solidFill>
                  <a:srgbClr val="26262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</a:rPr>
              <a:t>需要修改模块化调用的代码</a:t>
            </a:r>
            <a:r>
              <a:rPr lang="zh-CN" altLang="en-US" sz="1200" kern="0" dirty="0" smtClean="0">
                <a:solidFill>
                  <a:srgbClr val="26262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</a:rPr>
              <a:t>。</a:t>
            </a:r>
            <a:endParaRPr lang="en-US" altLang="zh-CN" sz="1200" kern="0" dirty="0" smtClean="0">
              <a:solidFill>
                <a:srgbClr val="262626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ea"/>
            </a:endParaRPr>
          </a:p>
          <a:p>
            <a:pPr lvl="0">
              <a:lnSpc>
                <a:spcPct val="130000"/>
              </a:lnSpc>
              <a:defRPr/>
            </a:pPr>
            <a:endParaRPr lang="en-US" altLang="zh-CN" sz="1200" kern="0" dirty="0" smtClean="0">
              <a:solidFill>
                <a:srgbClr val="262626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ea"/>
              <a:sym typeface="+mn-lt"/>
            </a:endParaRPr>
          </a:p>
          <a:p>
            <a:pPr lvl="0">
              <a:lnSpc>
                <a:spcPct val="130000"/>
              </a:lnSpc>
              <a:defRPr/>
            </a:pPr>
            <a:r>
              <a:rPr lang="zh-CN" altLang="en-US" sz="1200" kern="0" dirty="0" smtClean="0">
                <a:solidFill>
                  <a:srgbClr val="26262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我们</a:t>
            </a:r>
            <a:r>
              <a:rPr lang="zh-CN" altLang="en-US" sz="1200" kern="0" dirty="0">
                <a:solidFill>
                  <a:srgbClr val="262626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发现这样的模块化方案实际上并没有降低维护成本，某种程度上来说使得整个项目更加复杂了。</a:t>
            </a:r>
            <a:endParaRPr lang="en-US" altLang="zh-CN" sz="1200" kern="0" dirty="0">
              <a:solidFill>
                <a:srgbClr val="262626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ea"/>
              <a:sym typeface="+mn-lt"/>
            </a:endParaRPr>
          </a:p>
        </p:txBody>
      </p:sp>
      <p:grpSp>
        <p:nvGrpSpPr>
          <p:cNvPr id="46" name="组合 50"/>
          <p:cNvGrpSpPr/>
          <p:nvPr/>
        </p:nvGrpSpPr>
        <p:grpSpPr>
          <a:xfrm>
            <a:off x="8566633" y="5319357"/>
            <a:ext cx="953437" cy="950419"/>
            <a:chOff x="6523038" y="1993900"/>
            <a:chExt cx="1339850" cy="1409700"/>
          </a:xfrm>
          <a:solidFill>
            <a:schemeClr val="bg1"/>
          </a:solidFill>
        </p:grpSpPr>
        <p:sp>
          <p:nvSpPr>
            <p:cNvPr id="47" name="Freeform 31"/>
            <p:cNvSpPr>
              <a:spLocks/>
            </p:cNvSpPr>
            <p:nvPr/>
          </p:nvSpPr>
          <p:spPr bwMode="auto">
            <a:xfrm>
              <a:off x="7031038" y="2005013"/>
              <a:ext cx="325438" cy="163512"/>
            </a:xfrm>
            <a:custGeom>
              <a:avLst/>
              <a:gdLst>
                <a:gd name="T0" fmla="*/ 132 w 177"/>
                <a:gd name="T1" fmla="*/ 88 h 88"/>
                <a:gd name="T2" fmla="*/ 132 w 177"/>
                <a:gd name="T3" fmla="*/ 88 h 88"/>
                <a:gd name="T4" fmla="*/ 177 w 177"/>
                <a:gd name="T5" fmla="*/ 0 h 88"/>
                <a:gd name="T6" fmla="*/ 0 w 177"/>
                <a:gd name="T7" fmla="*/ 0 h 88"/>
                <a:gd name="T8" fmla="*/ 44 w 177"/>
                <a:gd name="T9" fmla="*/ 88 h 88"/>
                <a:gd name="T10" fmla="*/ 132 w 177"/>
                <a:gd name="T11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7" h="88">
                  <a:moveTo>
                    <a:pt x="132" y="88"/>
                  </a:moveTo>
                  <a:lnTo>
                    <a:pt x="132" y="88"/>
                  </a:lnTo>
                  <a:lnTo>
                    <a:pt x="177" y="0"/>
                  </a:lnTo>
                  <a:lnTo>
                    <a:pt x="0" y="0"/>
                  </a:lnTo>
                  <a:lnTo>
                    <a:pt x="44" y="88"/>
                  </a:lnTo>
                  <a:lnTo>
                    <a:pt x="132" y="88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32"/>
            <p:cNvSpPr>
              <a:spLocks/>
            </p:cNvSpPr>
            <p:nvPr/>
          </p:nvSpPr>
          <p:spPr bwMode="auto">
            <a:xfrm>
              <a:off x="7092950" y="2205038"/>
              <a:ext cx="207963" cy="1127125"/>
            </a:xfrm>
            <a:custGeom>
              <a:avLst/>
              <a:gdLst>
                <a:gd name="T0" fmla="*/ 0 w 113"/>
                <a:gd name="T1" fmla="*/ 367 h 611"/>
                <a:gd name="T2" fmla="*/ 0 w 113"/>
                <a:gd name="T3" fmla="*/ 367 h 611"/>
                <a:gd name="T4" fmla="*/ 54 w 113"/>
                <a:gd name="T5" fmla="*/ 611 h 611"/>
                <a:gd name="T6" fmla="*/ 113 w 113"/>
                <a:gd name="T7" fmla="*/ 369 h 611"/>
                <a:gd name="T8" fmla="*/ 98 w 113"/>
                <a:gd name="T9" fmla="*/ 0 h 611"/>
                <a:gd name="T10" fmla="*/ 10 w 113"/>
                <a:gd name="T11" fmla="*/ 0 h 611"/>
                <a:gd name="T12" fmla="*/ 0 w 113"/>
                <a:gd name="T13" fmla="*/ 367 h 6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3" h="611">
                  <a:moveTo>
                    <a:pt x="0" y="367"/>
                  </a:moveTo>
                  <a:lnTo>
                    <a:pt x="0" y="367"/>
                  </a:lnTo>
                  <a:cubicBezTo>
                    <a:pt x="19" y="429"/>
                    <a:pt x="54" y="611"/>
                    <a:pt x="54" y="611"/>
                  </a:cubicBezTo>
                  <a:cubicBezTo>
                    <a:pt x="54" y="611"/>
                    <a:pt x="95" y="431"/>
                    <a:pt x="113" y="369"/>
                  </a:cubicBezTo>
                  <a:lnTo>
                    <a:pt x="98" y="0"/>
                  </a:lnTo>
                  <a:lnTo>
                    <a:pt x="10" y="0"/>
                  </a:lnTo>
                  <a:lnTo>
                    <a:pt x="0" y="367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33"/>
            <p:cNvSpPr>
              <a:spLocks/>
            </p:cNvSpPr>
            <p:nvPr/>
          </p:nvSpPr>
          <p:spPr bwMode="auto">
            <a:xfrm>
              <a:off x="6523038" y="1993900"/>
              <a:ext cx="669925" cy="1409700"/>
            </a:xfrm>
            <a:custGeom>
              <a:avLst/>
              <a:gdLst>
                <a:gd name="T0" fmla="*/ 243 w 364"/>
                <a:gd name="T1" fmla="*/ 0 h 764"/>
                <a:gd name="T2" fmla="*/ 243 w 364"/>
                <a:gd name="T3" fmla="*/ 0 h 764"/>
                <a:gd name="T4" fmla="*/ 134 w 364"/>
                <a:gd name="T5" fmla="*/ 79 h 764"/>
                <a:gd name="T6" fmla="*/ 0 w 364"/>
                <a:gd name="T7" fmla="*/ 49 h 764"/>
                <a:gd name="T8" fmla="*/ 299 w 364"/>
                <a:gd name="T9" fmla="*/ 687 h 764"/>
                <a:gd name="T10" fmla="*/ 364 w 364"/>
                <a:gd name="T11" fmla="*/ 764 h 764"/>
                <a:gd name="T12" fmla="*/ 305 w 364"/>
                <a:gd name="T13" fmla="*/ 562 h 764"/>
                <a:gd name="T14" fmla="*/ 243 w 364"/>
                <a:gd name="T15" fmla="*/ 0 h 7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4" h="764">
                  <a:moveTo>
                    <a:pt x="243" y="0"/>
                  </a:moveTo>
                  <a:lnTo>
                    <a:pt x="243" y="0"/>
                  </a:lnTo>
                  <a:lnTo>
                    <a:pt x="134" y="79"/>
                  </a:lnTo>
                  <a:lnTo>
                    <a:pt x="0" y="49"/>
                  </a:lnTo>
                  <a:cubicBezTo>
                    <a:pt x="129" y="412"/>
                    <a:pt x="235" y="597"/>
                    <a:pt x="299" y="687"/>
                  </a:cubicBezTo>
                  <a:cubicBezTo>
                    <a:pt x="340" y="746"/>
                    <a:pt x="364" y="764"/>
                    <a:pt x="364" y="764"/>
                  </a:cubicBezTo>
                  <a:cubicBezTo>
                    <a:pt x="340" y="707"/>
                    <a:pt x="320" y="637"/>
                    <a:pt x="305" y="562"/>
                  </a:cubicBezTo>
                  <a:cubicBezTo>
                    <a:pt x="251" y="307"/>
                    <a:pt x="243" y="0"/>
                    <a:pt x="24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34"/>
            <p:cNvSpPr>
              <a:spLocks/>
            </p:cNvSpPr>
            <p:nvPr/>
          </p:nvSpPr>
          <p:spPr bwMode="auto">
            <a:xfrm>
              <a:off x="7192963" y="1993900"/>
              <a:ext cx="669925" cy="1409700"/>
            </a:xfrm>
            <a:custGeom>
              <a:avLst/>
              <a:gdLst>
                <a:gd name="T0" fmla="*/ 230 w 364"/>
                <a:gd name="T1" fmla="*/ 79 h 764"/>
                <a:gd name="T2" fmla="*/ 230 w 364"/>
                <a:gd name="T3" fmla="*/ 79 h 764"/>
                <a:gd name="T4" fmla="*/ 121 w 364"/>
                <a:gd name="T5" fmla="*/ 0 h 764"/>
                <a:gd name="T6" fmla="*/ 59 w 364"/>
                <a:gd name="T7" fmla="*/ 562 h 764"/>
                <a:gd name="T8" fmla="*/ 0 w 364"/>
                <a:gd name="T9" fmla="*/ 764 h 764"/>
                <a:gd name="T10" fmla="*/ 66 w 364"/>
                <a:gd name="T11" fmla="*/ 687 h 764"/>
                <a:gd name="T12" fmla="*/ 364 w 364"/>
                <a:gd name="T13" fmla="*/ 48 h 764"/>
                <a:gd name="T14" fmla="*/ 230 w 364"/>
                <a:gd name="T15" fmla="*/ 79 h 7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4" h="764">
                  <a:moveTo>
                    <a:pt x="230" y="79"/>
                  </a:moveTo>
                  <a:lnTo>
                    <a:pt x="230" y="79"/>
                  </a:lnTo>
                  <a:lnTo>
                    <a:pt x="121" y="0"/>
                  </a:lnTo>
                  <a:cubicBezTo>
                    <a:pt x="121" y="0"/>
                    <a:pt x="113" y="306"/>
                    <a:pt x="59" y="562"/>
                  </a:cubicBezTo>
                  <a:cubicBezTo>
                    <a:pt x="44" y="637"/>
                    <a:pt x="24" y="707"/>
                    <a:pt x="0" y="764"/>
                  </a:cubicBezTo>
                  <a:cubicBezTo>
                    <a:pt x="0" y="764"/>
                    <a:pt x="24" y="746"/>
                    <a:pt x="66" y="687"/>
                  </a:cubicBezTo>
                  <a:cubicBezTo>
                    <a:pt x="129" y="597"/>
                    <a:pt x="236" y="411"/>
                    <a:pt x="364" y="48"/>
                  </a:cubicBezTo>
                  <a:lnTo>
                    <a:pt x="230" y="7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656355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3090930" y="2446987"/>
            <a:ext cx="34981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静态资源加载</a:t>
            </a:r>
          </a:p>
        </p:txBody>
      </p:sp>
      <p:cxnSp>
        <p:nvCxnSpPr>
          <p:cNvPr id="15" name="直接连接符 14"/>
          <p:cNvCxnSpPr/>
          <p:nvPr/>
        </p:nvCxnSpPr>
        <p:spPr>
          <a:xfrm>
            <a:off x="3251155" y="3093318"/>
            <a:ext cx="9473172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>
            <a:off x="-965915" y="2446987"/>
            <a:ext cx="6301412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0912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1"/>
          <p:cNvSpPr txBox="1">
            <a:spLocks/>
          </p:cNvSpPr>
          <p:nvPr/>
        </p:nvSpPr>
        <p:spPr>
          <a:xfrm>
            <a:off x="704851" y="1050413"/>
            <a:ext cx="2872068" cy="287982"/>
          </a:xfrm>
          <a:prstGeom prst="rect">
            <a:avLst/>
          </a:prstGeom>
          <a:noFill/>
        </p:spPr>
        <p:txBody>
          <a:bodyPr/>
          <a:lstStyle>
            <a:lvl1pPr marR="0" indent="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1"/>
                </a:solidFill>
                <a:cs typeface="+mn-ea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zh-CN" altLang="en-US" sz="1600" dirty="0" smtClean="0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sym typeface="+mn-lt"/>
              </a:rPr>
              <a:t>大公司</a:t>
            </a:r>
            <a:r>
              <a:rPr lang="zh-CN" altLang="en-US" sz="1600" dirty="0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sym typeface="+mn-lt"/>
              </a:rPr>
              <a:t>想要变态的访问速度	</a:t>
            </a:r>
          </a:p>
          <a:p>
            <a:endParaRPr lang="zh-CN" altLang="en-US" sz="1600" dirty="0">
              <a:solidFill>
                <a:srgbClr val="FF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sym typeface="+mn-lt"/>
            </a:endParaRPr>
          </a:p>
          <a:p>
            <a:endParaRPr lang="zh-CN" altLang="en-US" sz="1600" dirty="0">
              <a:solidFill>
                <a:srgbClr val="FF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sym typeface="+mn-lt"/>
            </a:endParaRPr>
          </a:p>
        </p:txBody>
      </p:sp>
      <p:sp>
        <p:nvSpPr>
          <p:cNvPr id="7" name="文本占位符 2"/>
          <p:cNvSpPr txBox="1">
            <a:spLocks/>
          </p:cNvSpPr>
          <p:nvPr/>
        </p:nvSpPr>
        <p:spPr>
          <a:xfrm>
            <a:off x="704851" y="450726"/>
            <a:ext cx="3804396" cy="432048"/>
          </a:xfrm>
          <a:prstGeom prst="rect">
            <a:avLst/>
          </a:prstGeom>
        </p:spPr>
        <p:txBody>
          <a:bodyPr/>
          <a:lstStyle>
            <a:lvl1pPr marR="0" indent="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800" baseline="0">
                <a:cs typeface="+mn-ea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zh-CN" altLang="en-US" dirty="0" smtClean="0">
                <a:latin typeface="Microsoft YaHei UI" panose="020B0503020204020204" pitchFamily="34" charset="-122"/>
                <a:ea typeface="Microsoft YaHei UI" panose="020B0503020204020204" pitchFamily="34" charset="-122"/>
                <a:sym typeface="+mn-lt"/>
              </a:rPr>
              <a:t>问题来了</a:t>
            </a:r>
          </a:p>
        </p:txBody>
      </p:sp>
      <p:cxnSp>
        <p:nvCxnSpPr>
          <p:cNvPr id="39" name="直接连接符 38"/>
          <p:cNvCxnSpPr/>
          <p:nvPr/>
        </p:nvCxnSpPr>
        <p:spPr>
          <a:xfrm>
            <a:off x="-428420" y="377978"/>
            <a:ext cx="293483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704849" y="986018"/>
            <a:ext cx="4392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33" name="Picture 2" descr="http://dc.officeplus.cn/t/22/3378CB5DB6EF2E5BAFE8C8436C88378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58" r="26155"/>
          <a:stretch/>
        </p:blipFill>
        <p:spPr bwMode="auto">
          <a:xfrm>
            <a:off x="6667179" y="2006867"/>
            <a:ext cx="5519936" cy="4851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4" name="组合 33"/>
          <p:cNvGrpSpPr/>
          <p:nvPr/>
        </p:nvGrpSpPr>
        <p:grpSpPr>
          <a:xfrm rot="5400000">
            <a:off x="9115451" y="2006867"/>
            <a:ext cx="3071664" cy="3071664"/>
            <a:chOff x="-24680" y="1603830"/>
            <a:chExt cx="3071664" cy="3071664"/>
          </a:xfrm>
        </p:grpSpPr>
        <p:sp>
          <p:nvSpPr>
            <p:cNvPr id="35" name="矩形 34"/>
            <p:cNvSpPr/>
            <p:nvPr/>
          </p:nvSpPr>
          <p:spPr>
            <a:xfrm>
              <a:off x="-24680" y="1603830"/>
              <a:ext cx="1872208" cy="1872208"/>
            </a:xfrm>
            <a:prstGeom prst="rect">
              <a:avLst/>
            </a:prstGeom>
            <a:solidFill>
              <a:srgbClr val="FD4F69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6C6C6C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1847528" y="3476038"/>
              <a:ext cx="1199456" cy="1199456"/>
            </a:xfrm>
            <a:prstGeom prst="rect">
              <a:avLst/>
            </a:prstGeom>
            <a:solidFill>
              <a:schemeClr val="tx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6C6C6C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415" y="2316026"/>
            <a:ext cx="3818890" cy="92392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0415" y="3750857"/>
            <a:ext cx="3809365" cy="933450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1884731" y="4964380"/>
            <a:ext cx="33843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kern="0" dirty="0" smtClean="0">
                <a:solidFill>
                  <a:sysClr val="windowText" lastClr="6C6C6C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思路：   </a:t>
            </a:r>
            <a:r>
              <a:rPr kumimoji="0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FD4F69"/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缓存</a:t>
            </a: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srgbClr val="FD4F69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634714" y="5706118"/>
            <a:ext cx="3862571" cy="589390"/>
          </a:xfrm>
          <a:prstGeom prst="rect">
            <a:avLst/>
          </a:prstGeom>
        </p:spPr>
        <p:txBody>
          <a:bodyPr wrap="square" lIns="68570" tIns="34289" rIns="68570" bIns="34289">
            <a:spAutoFit/>
          </a:bodyPr>
          <a:lstStyle/>
          <a:p>
            <a:pPr marL="228600" lvl="0" indent="-228600" defTabSz="685681">
              <a:lnSpc>
                <a:spcPct val="130000"/>
              </a:lnSpc>
              <a:buAutoNum type="arabicPeriod"/>
              <a:defRPr/>
            </a:pPr>
            <a:r>
              <a:rPr lang="zh-CN" altLang="en-US" sz="1200" kern="0" dirty="0" smtClean="0">
                <a:solidFill>
                  <a:sysClr val="windowText" lastClr="6C6C6C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利用</a:t>
            </a:r>
            <a:r>
              <a:rPr lang="en-US" altLang="zh-CN" sz="1200" kern="0" dirty="0" smtClean="0">
                <a:solidFill>
                  <a:sysClr val="windowText" lastClr="6C6C6C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304</a:t>
            </a:r>
          </a:p>
          <a:p>
            <a:pPr marL="228600" lvl="0" indent="-228600" defTabSz="685681">
              <a:lnSpc>
                <a:spcPct val="130000"/>
              </a:lnSpc>
              <a:buAutoNum type="arabicPeriod"/>
              <a:defRPr/>
            </a:pPr>
            <a:r>
              <a:rPr lang="zh-CN" altLang="en-US" sz="1200" kern="0" dirty="0">
                <a:solidFill>
                  <a:sysClr val="windowText" lastClr="6C6C6C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强制使用本地</a:t>
            </a:r>
            <a:r>
              <a:rPr lang="zh-CN" altLang="en-US" sz="1200" kern="0" dirty="0" smtClean="0">
                <a:solidFill>
                  <a:sysClr val="windowText" lastClr="6C6C6C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缓存</a:t>
            </a:r>
            <a:r>
              <a:rPr lang="en-US" altLang="zh-CN" sz="1400" kern="0" dirty="0" smtClean="0">
                <a:solidFill>
                  <a:sysClr val="windowText" lastClr="6C6C6C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cache-control/expires</a:t>
            </a:r>
            <a:endParaRPr lang="en-US" altLang="zh-CN" sz="1200" kern="0" dirty="0" smtClean="0">
              <a:solidFill>
                <a:sysClr val="windowText" lastClr="6C6C6C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07348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4953000"/>
            <a:ext cx="12192000" cy="1905000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占位符 1"/>
          <p:cNvSpPr txBox="1">
            <a:spLocks/>
          </p:cNvSpPr>
          <p:nvPr/>
        </p:nvSpPr>
        <p:spPr>
          <a:xfrm>
            <a:off x="704851" y="1050413"/>
            <a:ext cx="3257549" cy="287982"/>
          </a:xfrm>
          <a:prstGeom prst="rect">
            <a:avLst/>
          </a:prstGeom>
          <a:noFill/>
        </p:spPr>
        <p:txBody>
          <a:bodyPr/>
          <a:lstStyle>
            <a:lvl1pPr marR="0" indent="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1"/>
                </a:solidFill>
                <a:cs typeface="+mn-ea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zh-CN" altLang="en-US" sz="1600" dirty="0" smtClean="0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sym typeface="+mn-lt"/>
              </a:rPr>
              <a:t>强制</a:t>
            </a:r>
            <a:r>
              <a:rPr lang="zh-CN" altLang="en-US" sz="1600" dirty="0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sym typeface="+mn-lt"/>
              </a:rPr>
              <a:t>使用本地缓存怎么更新文件</a:t>
            </a:r>
            <a:r>
              <a:rPr lang="zh-CN" altLang="en-US" sz="1600" dirty="0" smtClean="0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sym typeface="+mn-lt"/>
              </a:rPr>
              <a:t>？</a:t>
            </a:r>
            <a:endParaRPr lang="zh-CN" altLang="en-US" sz="1600" dirty="0">
              <a:solidFill>
                <a:srgbClr val="FF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sym typeface="+mn-lt"/>
            </a:endParaRPr>
          </a:p>
        </p:txBody>
      </p:sp>
      <p:sp>
        <p:nvSpPr>
          <p:cNvPr id="7" name="文本占位符 2"/>
          <p:cNvSpPr txBox="1">
            <a:spLocks/>
          </p:cNvSpPr>
          <p:nvPr/>
        </p:nvSpPr>
        <p:spPr>
          <a:xfrm>
            <a:off x="704851" y="450726"/>
            <a:ext cx="3804396" cy="432048"/>
          </a:xfrm>
          <a:prstGeom prst="rect">
            <a:avLst/>
          </a:prstGeom>
        </p:spPr>
        <p:txBody>
          <a:bodyPr/>
          <a:lstStyle>
            <a:lvl1pPr marR="0" indent="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800" baseline="0">
                <a:cs typeface="+mn-ea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zh-CN" altLang="en-US" dirty="0" smtClean="0">
                <a:latin typeface="Microsoft YaHei UI" panose="020B0503020204020204" pitchFamily="34" charset="-122"/>
                <a:ea typeface="Microsoft YaHei UI" panose="020B0503020204020204" pitchFamily="34" charset="-122"/>
                <a:sym typeface="+mn-lt"/>
              </a:rPr>
              <a:t>问题又来了</a:t>
            </a:r>
          </a:p>
        </p:txBody>
      </p:sp>
      <p:cxnSp>
        <p:nvCxnSpPr>
          <p:cNvPr id="39" name="直接连接符 38"/>
          <p:cNvCxnSpPr/>
          <p:nvPr/>
        </p:nvCxnSpPr>
        <p:spPr>
          <a:xfrm>
            <a:off x="-428420" y="377978"/>
            <a:ext cx="293483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704849" y="986018"/>
            <a:ext cx="4824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6967" y="2537646"/>
            <a:ext cx="4201347" cy="1520558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3650" y="614206"/>
            <a:ext cx="5140779" cy="4083841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1474792" y="5079836"/>
            <a:ext cx="33843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sz="2400" kern="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思路：</a:t>
            </a:r>
            <a:r>
              <a:rPr lang="zh-CN" altLang="en-US" sz="2400" kern="0" dirty="0">
                <a:solidFill>
                  <a:srgbClr val="FD4F69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更新引用链接</a:t>
            </a:r>
          </a:p>
        </p:txBody>
      </p:sp>
      <p:sp>
        <p:nvSpPr>
          <p:cNvPr id="17" name="矩形 16"/>
          <p:cNvSpPr/>
          <p:nvPr/>
        </p:nvSpPr>
        <p:spPr>
          <a:xfrm>
            <a:off x="1257433" y="5724261"/>
            <a:ext cx="4947424" cy="909478"/>
          </a:xfrm>
          <a:prstGeom prst="rect">
            <a:avLst/>
          </a:prstGeom>
        </p:spPr>
        <p:txBody>
          <a:bodyPr wrap="square" lIns="68570" tIns="34289" rIns="68570" bIns="34289">
            <a:spAutoFit/>
          </a:bodyPr>
          <a:lstStyle/>
          <a:p>
            <a:pPr marL="228600" lvl="0" indent="-228600" defTabSz="685681">
              <a:lnSpc>
                <a:spcPct val="130000"/>
              </a:lnSpc>
              <a:buAutoNum type="arabicPeriod"/>
              <a:defRPr/>
            </a:pPr>
            <a:r>
              <a:rPr lang="zh-CN" altLang="en-US" sz="1400" kern="0" dirty="0" smtClean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给</a:t>
            </a:r>
            <a:r>
              <a:rPr lang="zh-CN" altLang="en-US" sz="1400" kern="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文件加</a:t>
            </a:r>
            <a:r>
              <a:rPr lang="zh-CN" altLang="en-US" sz="1400" kern="0" dirty="0" smtClean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版本号</a:t>
            </a:r>
            <a:endParaRPr lang="zh-CN" altLang="en-US" sz="1400" kern="0" dirty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ea"/>
              <a:sym typeface="+mn-lt"/>
            </a:endParaRPr>
          </a:p>
          <a:p>
            <a:pPr marL="228600" lvl="0" indent="-228600" defTabSz="685681">
              <a:lnSpc>
                <a:spcPct val="130000"/>
              </a:lnSpc>
              <a:buAutoNum type="arabicPeriod"/>
              <a:defRPr/>
            </a:pPr>
            <a:r>
              <a:rPr lang="zh-CN" altLang="en-US" sz="1400" kern="0" dirty="0" smtClean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给</a:t>
            </a:r>
            <a:r>
              <a:rPr lang="zh-CN" altLang="en-US" sz="1400" kern="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文件加指纹</a:t>
            </a:r>
            <a:r>
              <a:rPr lang="zh-CN" altLang="en-US" sz="1400" kern="0" dirty="0" smtClean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信息</a:t>
            </a:r>
            <a:endParaRPr lang="en-US" altLang="zh-CN" sz="1400" kern="0" dirty="0" smtClean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ea"/>
              <a:sym typeface="+mn-lt"/>
            </a:endParaRPr>
          </a:p>
          <a:p>
            <a:pPr lvl="0" defTabSz="685681">
              <a:lnSpc>
                <a:spcPct val="130000"/>
              </a:lnSpc>
              <a:defRPr/>
            </a:pPr>
            <a:r>
              <a:rPr lang="zh-CN" altLang="en-US" sz="1400" kern="0" dirty="0" smtClean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     好处</a:t>
            </a:r>
            <a:r>
              <a:rPr lang="zh-CN" altLang="en-US" sz="1400" kern="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是能够将内容的更新与链接的更新关联起来</a:t>
            </a:r>
          </a:p>
        </p:txBody>
      </p:sp>
    </p:spTree>
    <p:extLst>
      <p:ext uri="{BB962C8B-B14F-4D97-AF65-F5344CB8AC3E}">
        <p14:creationId xmlns:p14="http://schemas.microsoft.com/office/powerpoint/2010/main" val="3847567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矩形 28"/>
          <p:cNvSpPr/>
          <p:nvPr/>
        </p:nvSpPr>
        <p:spPr>
          <a:xfrm>
            <a:off x="101304" y="0"/>
            <a:ext cx="5767258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0" b="1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-367380" y="0"/>
            <a:ext cx="5767258" cy="6858000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0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文本占位符 1"/>
          <p:cNvSpPr txBox="1">
            <a:spLocks/>
          </p:cNvSpPr>
          <p:nvPr/>
        </p:nvSpPr>
        <p:spPr>
          <a:xfrm>
            <a:off x="8910118" y="865356"/>
            <a:ext cx="2724149" cy="287982"/>
          </a:xfrm>
          <a:prstGeom prst="rect">
            <a:avLst/>
          </a:prstGeom>
          <a:noFill/>
        </p:spPr>
        <p:txBody>
          <a:bodyPr/>
          <a:lstStyle>
            <a:lvl1pPr marR="0" indent="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1"/>
                </a:solidFill>
                <a:cs typeface="+mn-ea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zh-CN" altLang="en-US" sz="1600" dirty="0" smtClean="0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sym typeface="+mn-lt"/>
              </a:rPr>
              <a:t>大公司</a:t>
            </a:r>
            <a:r>
              <a:rPr lang="zh-CN" altLang="en-US" sz="1600" dirty="0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sym typeface="+mn-lt"/>
              </a:rPr>
              <a:t>追求更高的访问</a:t>
            </a:r>
            <a:r>
              <a:rPr lang="zh-CN" altLang="en-US" sz="1600" dirty="0" smtClean="0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sym typeface="+mn-lt"/>
              </a:rPr>
              <a:t>速率</a:t>
            </a:r>
            <a:r>
              <a:rPr lang="zh-CN" altLang="en-US" sz="1600" dirty="0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sym typeface="+mn-lt"/>
              </a:rPr>
              <a:t>	</a:t>
            </a:r>
          </a:p>
          <a:p>
            <a:endParaRPr lang="zh-CN" altLang="en-US" sz="1600" dirty="0">
              <a:solidFill>
                <a:srgbClr val="FF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sym typeface="+mn-lt"/>
            </a:endParaRPr>
          </a:p>
          <a:p>
            <a:endParaRPr lang="zh-CN" altLang="en-US" sz="1600" dirty="0">
              <a:solidFill>
                <a:srgbClr val="FF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sym typeface="+mn-lt"/>
            </a:endParaRPr>
          </a:p>
        </p:txBody>
      </p:sp>
      <p:sp>
        <p:nvSpPr>
          <p:cNvPr id="7" name="文本占位符 2"/>
          <p:cNvSpPr txBox="1">
            <a:spLocks/>
          </p:cNvSpPr>
          <p:nvPr/>
        </p:nvSpPr>
        <p:spPr>
          <a:xfrm>
            <a:off x="8910118" y="265669"/>
            <a:ext cx="3804396" cy="432048"/>
          </a:xfrm>
          <a:prstGeom prst="rect">
            <a:avLst/>
          </a:prstGeom>
        </p:spPr>
        <p:txBody>
          <a:bodyPr/>
          <a:lstStyle>
            <a:lvl1pPr marR="0" indent="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800" baseline="0">
                <a:cs typeface="+mn-ea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zh-CN" altLang="en-US" dirty="0" smtClean="0">
                <a:latin typeface="Microsoft YaHei UI" panose="020B0503020204020204" pitchFamily="34" charset="-122"/>
                <a:ea typeface="Microsoft YaHei UI" panose="020B0503020204020204" pitchFamily="34" charset="-122"/>
                <a:sym typeface="+mn-lt"/>
              </a:rPr>
              <a:t>问题又又来了</a:t>
            </a:r>
          </a:p>
        </p:txBody>
      </p:sp>
      <p:cxnSp>
        <p:nvCxnSpPr>
          <p:cNvPr id="39" name="直接连接符 38"/>
          <p:cNvCxnSpPr/>
          <p:nvPr/>
        </p:nvCxnSpPr>
        <p:spPr>
          <a:xfrm>
            <a:off x="7776846" y="192921"/>
            <a:ext cx="3348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8910117" y="800961"/>
            <a:ext cx="4142927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808121" y="1600846"/>
            <a:ext cx="3416256" cy="1629675"/>
          </a:xfrm>
          <a:prstGeom prst="rect">
            <a:avLst/>
          </a:prstGeom>
        </p:spPr>
        <p:txBody>
          <a:bodyPr wrap="square" lIns="68570" tIns="34289" rIns="68570" bIns="34289">
            <a:spAutoFit/>
          </a:bodyPr>
          <a:lstStyle/>
          <a:p>
            <a:pPr lvl="0" defTabSz="685681">
              <a:lnSpc>
                <a:spcPct val="130000"/>
              </a:lnSpc>
              <a:defRPr/>
            </a:pPr>
            <a:r>
              <a:rPr lang="zh-CN" altLang="en-US" kern="0" dirty="0" smtClean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使用</a:t>
            </a:r>
            <a:r>
              <a:rPr lang="en-US" altLang="zh-CN" kern="0" dirty="0" smtClean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CDN</a:t>
            </a:r>
            <a:r>
              <a:rPr lang="zh-CN" altLang="en-US" kern="0" dirty="0" smtClean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加速静态资源</a:t>
            </a:r>
            <a:endParaRPr lang="en-US" altLang="zh-CN" kern="0" dirty="0" smtClean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ea"/>
              <a:sym typeface="+mn-lt"/>
            </a:endParaRPr>
          </a:p>
          <a:p>
            <a:pPr lvl="0" defTabSz="685681">
              <a:lnSpc>
                <a:spcPct val="130000"/>
              </a:lnSpc>
              <a:defRPr/>
            </a:pPr>
            <a:endParaRPr lang="en-US" altLang="zh-CN" sz="1200" kern="0" dirty="0" smtClean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ea"/>
              <a:sym typeface="+mn-lt"/>
            </a:endParaRPr>
          </a:p>
          <a:p>
            <a:pPr lvl="0" defTabSz="685681">
              <a:lnSpc>
                <a:spcPct val="130000"/>
              </a:lnSpc>
              <a:defRPr/>
            </a:pPr>
            <a:r>
              <a:rPr lang="en-US" altLang="zh-CN" sz="1200" kern="0" dirty="0" smtClean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CDN</a:t>
            </a:r>
            <a:r>
              <a:rPr lang="zh-CN" altLang="en-US" sz="1200" kern="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加速的原理</a:t>
            </a:r>
            <a:r>
              <a:rPr lang="zh-CN" altLang="en-US" sz="1200" kern="0" dirty="0" smtClean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：</a:t>
            </a:r>
            <a:endParaRPr lang="zh-CN" altLang="en-US" sz="1200" kern="0" dirty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ea"/>
              <a:sym typeface="+mn-lt"/>
            </a:endParaRPr>
          </a:p>
          <a:p>
            <a:pPr lvl="0" defTabSz="685681">
              <a:lnSpc>
                <a:spcPct val="130000"/>
              </a:lnSpc>
              <a:defRPr/>
            </a:pPr>
            <a:r>
              <a:rPr lang="en-US" altLang="zh-CN" sz="1200" kern="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CDN</a:t>
            </a:r>
            <a:r>
              <a:rPr lang="zh-CN" altLang="en-US" sz="1200" kern="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网络是在用户和服务器之间增加</a:t>
            </a:r>
            <a:r>
              <a:rPr lang="en-US" altLang="zh-CN" sz="1200" kern="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Cache</a:t>
            </a:r>
            <a:r>
              <a:rPr lang="zh-CN" altLang="en-US" sz="1200" kern="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层。</a:t>
            </a:r>
          </a:p>
          <a:p>
            <a:pPr lvl="0" defTabSz="685681">
              <a:lnSpc>
                <a:spcPct val="130000"/>
              </a:lnSpc>
              <a:defRPr/>
            </a:pPr>
            <a:r>
              <a:rPr lang="zh-CN" altLang="en-US" sz="1200" kern="0" dirty="0" smtClean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接管</a:t>
            </a:r>
            <a:r>
              <a:rPr lang="en-US" altLang="zh-CN" sz="1200" kern="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DNS</a:t>
            </a:r>
            <a:r>
              <a:rPr lang="zh-CN" altLang="en-US" sz="1200" kern="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负责将用户的请求引导到最近的</a:t>
            </a:r>
            <a:r>
              <a:rPr lang="en-US" altLang="zh-CN" sz="1200" kern="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Cache</a:t>
            </a:r>
            <a:r>
              <a:rPr lang="zh-CN" altLang="en-US" sz="1200" kern="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上获得源服务器的数据。</a:t>
            </a: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8378" y="1562423"/>
            <a:ext cx="5466715" cy="4342765"/>
          </a:xfrm>
          <a:prstGeom prst="rect">
            <a:avLst/>
          </a:prstGeom>
        </p:spPr>
      </p:pic>
      <p:sp>
        <p:nvSpPr>
          <p:cNvPr id="46" name="文本框 45"/>
          <p:cNvSpPr txBox="1"/>
          <p:nvPr/>
        </p:nvSpPr>
        <p:spPr>
          <a:xfrm>
            <a:off x="779221" y="4437385"/>
            <a:ext cx="377100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sz="2400" kern="0" dirty="0" smtClean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   </a:t>
            </a:r>
            <a:endParaRPr lang="en-US" altLang="zh-CN" sz="2400" kern="0" dirty="0" smtClean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ea"/>
              <a:sym typeface="+mn-lt"/>
            </a:endParaRPr>
          </a:p>
          <a:p>
            <a:pPr lvl="0">
              <a:defRPr/>
            </a:pPr>
            <a:r>
              <a:rPr lang="zh-CN" altLang="en-US" kern="0" dirty="0" smtClean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分别</a:t>
            </a:r>
            <a:r>
              <a:rPr lang="zh-CN" altLang="en-US" kern="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部署。所以应该先部署页面还是先部署资源？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srgbClr val="FD4F69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897796" y="4154357"/>
            <a:ext cx="665197" cy="443509"/>
          </a:xfrm>
          <a:prstGeom prst="rect">
            <a:avLst/>
          </a:prstGeom>
          <a:solidFill>
            <a:srgbClr val="FFE6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kern="0" dirty="0">
                <a:solidFill>
                  <a:sysClr val="windowText" lastClr="6C6C6C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问题</a:t>
            </a:r>
            <a:endParaRPr kumimoji="0" lang="zh-CN" altLang="en-US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6C6C6C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897796" y="755646"/>
            <a:ext cx="665197" cy="443509"/>
          </a:xfrm>
          <a:prstGeom prst="rect">
            <a:avLst/>
          </a:prstGeom>
          <a:solidFill>
            <a:srgbClr val="00D5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kern="0" noProof="0" dirty="0">
                <a:solidFill>
                  <a:sysClr val="windowText" lastClr="6C6C6C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思路</a:t>
            </a:r>
            <a:endParaRPr kumimoji="0" lang="zh-CN" altLang="en-US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6C6C6C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62681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组合 33"/>
          <p:cNvGrpSpPr/>
          <p:nvPr/>
        </p:nvGrpSpPr>
        <p:grpSpPr>
          <a:xfrm>
            <a:off x="0" y="1595428"/>
            <a:ext cx="7176116" cy="843667"/>
            <a:chOff x="0" y="1556791"/>
            <a:chExt cx="7176116" cy="843667"/>
          </a:xfrm>
        </p:grpSpPr>
        <p:pic>
          <p:nvPicPr>
            <p:cNvPr id="6" name="Picture 2" descr="http://dc.officeplus.cn/t/22/3378CB5DB6EF2E5BAFE8C8436C88378.jpg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925" b="11951"/>
            <a:stretch/>
          </p:blipFill>
          <p:spPr bwMode="auto">
            <a:xfrm>
              <a:off x="3599568" y="1556791"/>
              <a:ext cx="2311835" cy="8436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流程图: 手动输入 7"/>
            <p:cNvSpPr/>
            <p:nvPr/>
          </p:nvSpPr>
          <p:spPr>
            <a:xfrm rot="5400000" flipH="1">
              <a:off x="1838437" y="-281645"/>
              <a:ext cx="834949" cy="4511824"/>
            </a:xfrm>
            <a:prstGeom prst="flowChartManualInput">
              <a:avLst/>
            </a:prstGeom>
            <a:solidFill>
              <a:srgbClr val="FD4F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6C6C6C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5569589" y="1665338"/>
              <a:ext cx="1606527" cy="540930"/>
            </a:xfrm>
            <a:prstGeom prst="rect">
              <a:avLst/>
            </a:prstGeom>
            <a:solidFill>
              <a:srgbClr val="FD4F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6C6C6C"/>
                  </a:solidFill>
                  <a:effectLst/>
                  <a:uLnTx/>
                  <a:uFillTx/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  <a:sym typeface="+mn-lt"/>
                </a:rPr>
                <a:t>前端</a:t>
              </a:r>
              <a:endPara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6C6C6C"/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425282" y="1634082"/>
              <a:ext cx="3317147" cy="709423"/>
            </a:xfrm>
            <a:prstGeom prst="rect">
              <a:avLst/>
            </a:prstGeom>
          </p:spPr>
          <p:txBody>
            <a:bodyPr wrap="square" lIns="68570" tIns="34289" rIns="68570" bIns="34289">
              <a:spAutoFit/>
            </a:bodyPr>
            <a:lstStyle/>
            <a:p>
              <a:pPr marL="0" marR="0" lvl="0" indent="0" defTabSz="685681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6C6C6C"/>
                  </a:solidFill>
                  <a:effectLst/>
                  <a:uLnTx/>
                  <a:uFillTx/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  <a:sym typeface="+mn-lt"/>
                </a:rPr>
                <a:t>什么是前端</a:t>
              </a:r>
              <a:endParaRPr kumimoji="0" lang="en-US" altLang="zh-CN" sz="16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6C6C6C"/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endParaRPr>
            </a:p>
            <a:p>
              <a:pPr marL="0" marR="0" lvl="0" indent="0" defTabSz="685681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600" kern="0" noProof="0" dirty="0" smtClean="0">
                  <a:solidFill>
                    <a:sysClr val="windowText" lastClr="6C6C6C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  <a:sym typeface="+mn-lt"/>
                </a:rPr>
                <a:t>国内前端现状</a:t>
              </a:r>
              <a:endPara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6C6C6C"/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-8669" y="2672315"/>
            <a:ext cx="8289810" cy="824912"/>
            <a:chOff x="-8669" y="2633678"/>
            <a:chExt cx="8289810" cy="824912"/>
          </a:xfrm>
        </p:grpSpPr>
        <p:pic>
          <p:nvPicPr>
            <p:cNvPr id="5" name="Picture 2" descr="http://dc.officeplus.cn/t/22/3378CB5DB6EF2E5BAFE8C8436C88378.jp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925" b="11951"/>
            <a:stretch/>
          </p:blipFill>
          <p:spPr bwMode="auto">
            <a:xfrm>
              <a:off x="4414993" y="2648200"/>
              <a:ext cx="2320079" cy="7958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流程图: 手动输入 9"/>
            <p:cNvSpPr/>
            <p:nvPr/>
          </p:nvSpPr>
          <p:spPr>
            <a:xfrm rot="5400000" flipH="1">
              <a:off x="2368004" y="257005"/>
              <a:ext cx="824912" cy="5578258"/>
            </a:xfrm>
            <a:prstGeom prst="flowChartManualInput">
              <a:avLst/>
            </a:prstGeom>
            <a:solidFill>
              <a:srgbClr val="FFE6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6C6C6C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6621989" y="2837663"/>
              <a:ext cx="1659152" cy="475993"/>
            </a:xfrm>
            <a:prstGeom prst="rect">
              <a:avLst/>
            </a:prstGeom>
            <a:solidFill>
              <a:srgbClr val="FFE6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400" kern="0" dirty="0">
                  <a:solidFill>
                    <a:sysClr val="windowText" lastClr="6C6C6C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  <a:sym typeface="+mn-lt"/>
                </a:rPr>
                <a:t>问题</a:t>
              </a:r>
            </a:p>
          </p:txBody>
        </p:sp>
        <p:sp>
          <p:nvSpPr>
            <p:cNvPr id="15" name="矩形 14"/>
            <p:cNvSpPr/>
            <p:nvPr/>
          </p:nvSpPr>
          <p:spPr>
            <a:xfrm>
              <a:off x="425281" y="2711421"/>
              <a:ext cx="3317147" cy="709423"/>
            </a:xfrm>
            <a:prstGeom prst="rect">
              <a:avLst/>
            </a:prstGeom>
          </p:spPr>
          <p:txBody>
            <a:bodyPr wrap="square" lIns="68570" tIns="34289" rIns="68570" bIns="34289">
              <a:spAutoFit/>
            </a:bodyPr>
            <a:lstStyle/>
            <a:p>
              <a:pPr marL="0" marR="0" lvl="0" indent="0" defTabSz="685681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600" kern="0" dirty="0">
                  <a:solidFill>
                    <a:sysClr val="windowText" lastClr="6C6C6C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  <a:sym typeface="+mn-lt"/>
                </a:rPr>
                <a:t>开发</a:t>
              </a:r>
              <a:r>
                <a:rPr lang="zh-CN" altLang="en-US" sz="1600" kern="0" dirty="0" smtClean="0">
                  <a:solidFill>
                    <a:sysClr val="windowText" lastClr="6C6C6C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  <a:sym typeface="+mn-lt"/>
                </a:rPr>
                <a:t>中的问题：</a:t>
              </a:r>
              <a:endParaRPr lang="en-US" altLang="zh-CN" sz="1600" kern="0" dirty="0" smtClean="0">
                <a:solidFill>
                  <a:sysClr val="windowText" lastClr="6C6C6C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endParaRPr>
            </a:p>
            <a:p>
              <a:pPr marL="0" marR="0" lvl="0" indent="0" defTabSz="685681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6C6C6C"/>
                  </a:solidFill>
                  <a:effectLst/>
                  <a:uLnTx/>
                  <a:uFillTx/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  <a:sym typeface="+mn-lt"/>
                </a:rPr>
                <a:t>组件化</a:t>
              </a:r>
              <a:r>
                <a:rPr lang="zh-CN" altLang="en-US" sz="1600" kern="0" dirty="0" smtClean="0">
                  <a:solidFill>
                    <a:sysClr val="windowText" lastClr="6C6C6C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  <a:sym typeface="+mn-lt"/>
                </a:rPr>
                <a:t>、静态资源管理</a:t>
              </a:r>
              <a:endParaRPr kumimoji="0" lang="en-US" altLang="zh-CN" sz="16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6C6C6C"/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-8671" y="3765104"/>
            <a:ext cx="8961719" cy="854385"/>
            <a:chOff x="-8671" y="3765104"/>
            <a:chExt cx="8961719" cy="854385"/>
          </a:xfrm>
        </p:grpSpPr>
        <p:pic>
          <p:nvPicPr>
            <p:cNvPr id="4" name="Picture 2" descr="http://dc.officeplus.cn/t/22/3378CB5DB6EF2E5BAFE8C8436C88378.jpg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925" b="11951"/>
            <a:stretch/>
          </p:blipFill>
          <p:spPr bwMode="auto">
            <a:xfrm>
              <a:off x="5467973" y="3779628"/>
              <a:ext cx="2194956" cy="8247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流程图: 手动输入 11"/>
            <p:cNvSpPr/>
            <p:nvPr/>
          </p:nvSpPr>
          <p:spPr>
            <a:xfrm rot="5400000" flipH="1">
              <a:off x="2980089" y="776344"/>
              <a:ext cx="854385" cy="6831905"/>
            </a:xfrm>
            <a:prstGeom prst="flowChartManualInput">
              <a:avLst/>
            </a:prstGeom>
            <a:solidFill>
              <a:srgbClr val="00D5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6C6C6C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7257188" y="3949153"/>
              <a:ext cx="1695860" cy="438104"/>
            </a:xfrm>
            <a:prstGeom prst="rect">
              <a:avLst/>
            </a:prstGeom>
            <a:solidFill>
              <a:srgbClr val="00D5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6C6C6C"/>
                  </a:solidFill>
                  <a:effectLst/>
                  <a:uLnTx/>
                  <a:uFillTx/>
                  <a:cs typeface="+mn-ea"/>
                  <a:sym typeface="+mn-lt"/>
                </a:rPr>
                <a:t>Node.js</a:t>
              </a:r>
              <a:endPara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6C6C6C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425280" y="3834728"/>
              <a:ext cx="3317147" cy="678710"/>
            </a:xfrm>
            <a:prstGeom prst="rect">
              <a:avLst/>
            </a:prstGeom>
          </p:spPr>
          <p:txBody>
            <a:bodyPr wrap="square" lIns="68570" tIns="34289" rIns="68570" bIns="34289">
              <a:spAutoFit/>
            </a:bodyPr>
            <a:lstStyle/>
            <a:p>
              <a:pPr marL="0" marR="0" lvl="0" indent="0" defTabSz="685681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1600" kern="0" dirty="0">
                  <a:solidFill>
                    <a:sysClr val="windowText" lastClr="6C6C6C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  <a:sym typeface="+mn-lt"/>
                </a:rPr>
                <a:t>Node.js</a:t>
              </a:r>
              <a:r>
                <a:rPr lang="zh-CN" altLang="en-US" sz="1600" kern="0" dirty="0">
                  <a:solidFill>
                    <a:sysClr val="windowText" lastClr="6C6C6C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  <a:sym typeface="+mn-lt"/>
                </a:rPr>
                <a:t>是什么</a:t>
              </a:r>
              <a:endParaRPr lang="en-US" altLang="zh-CN" sz="1600" kern="0" dirty="0">
                <a:solidFill>
                  <a:sysClr val="windowText" lastClr="6C6C6C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endParaRPr>
            </a:p>
            <a:p>
              <a:pPr marL="0" marR="0" lvl="0" indent="0" defTabSz="685681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1600" kern="0" dirty="0">
                  <a:solidFill>
                    <a:sysClr val="windowText" lastClr="6C6C6C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  <a:sym typeface="+mn-lt"/>
                </a:rPr>
                <a:t>Node.js</a:t>
              </a:r>
              <a:r>
                <a:rPr lang="zh-CN" altLang="en-US" sz="1600" kern="0" dirty="0">
                  <a:solidFill>
                    <a:sysClr val="windowText" lastClr="6C6C6C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  <a:sym typeface="+mn-lt"/>
                </a:rPr>
                <a:t>与前端工程化</a:t>
              </a:r>
            </a:p>
          </p:txBody>
        </p:sp>
      </p:grpSp>
      <p:sp>
        <p:nvSpPr>
          <p:cNvPr id="17" name="文本占位符 17"/>
          <p:cNvSpPr txBox="1">
            <a:spLocks/>
          </p:cNvSpPr>
          <p:nvPr/>
        </p:nvSpPr>
        <p:spPr>
          <a:xfrm>
            <a:off x="9526311" y="1043300"/>
            <a:ext cx="2076987" cy="2771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600" dirty="0" smtClean="0">
                <a:solidFill>
                  <a:srgbClr val="FD4F69"/>
                </a:solidFill>
                <a:cs typeface="+mn-ea"/>
              </a:rPr>
              <a:t>PART ONE </a:t>
            </a:r>
            <a:endParaRPr lang="zh-CN" altLang="en-US" sz="1600" dirty="0">
              <a:solidFill>
                <a:srgbClr val="FD4F69"/>
              </a:solidFill>
              <a:cs typeface="+mn-ea"/>
            </a:endParaRPr>
          </a:p>
        </p:txBody>
      </p:sp>
      <p:sp>
        <p:nvSpPr>
          <p:cNvPr id="18" name="文本占位符 18"/>
          <p:cNvSpPr txBox="1">
            <a:spLocks/>
          </p:cNvSpPr>
          <p:nvPr/>
        </p:nvSpPr>
        <p:spPr>
          <a:xfrm>
            <a:off x="8573842" y="373453"/>
            <a:ext cx="2758016" cy="4320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dirty="0">
                <a:solidFill>
                  <a:schemeClr val="tx1"/>
                </a:solidFill>
                <a:cs typeface="+mn-ea"/>
              </a:rPr>
              <a:t>C</a:t>
            </a:r>
            <a:r>
              <a:rPr lang="en-US" altLang="zh-CN" sz="2800" dirty="0" smtClean="0">
                <a:solidFill>
                  <a:schemeClr val="tx1"/>
                </a:solidFill>
                <a:cs typeface="+mn-ea"/>
              </a:rPr>
              <a:t>ontent</a:t>
            </a:r>
            <a:endParaRPr lang="en-US" altLang="zh-CN" sz="2800" dirty="0">
              <a:solidFill>
                <a:schemeClr val="tx1"/>
              </a:solidFill>
              <a:cs typeface="+mn-ea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7629972" y="805501"/>
            <a:ext cx="293483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>
            <a:off x="8279243" y="290560"/>
            <a:ext cx="4142927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2" name="组合 1"/>
          <p:cNvGrpSpPr/>
          <p:nvPr/>
        </p:nvGrpSpPr>
        <p:grpSpPr>
          <a:xfrm>
            <a:off x="-1900" y="4964639"/>
            <a:ext cx="9528210" cy="835123"/>
            <a:chOff x="-1900" y="4964639"/>
            <a:chExt cx="9528210" cy="835123"/>
          </a:xfrm>
        </p:grpSpPr>
        <p:pic>
          <p:nvPicPr>
            <p:cNvPr id="38" name="Picture 2" descr="http://dc.officeplus.cn/t/22/3378CB5DB6EF2E5BAFE8C8436C88378.jpg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925" b="11951"/>
            <a:stretch/>
          </p:blipFill>
          <p:spPr bwMode="auto">
            <a:xfrm>
              <a:off x="5569589" y="4964812"/>
              <a:ext cx="2142509" cy="8349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9" name="流程图: 手动输入 38"/>
            <p:cNvSpPr/>
            <p:nvPr/>
          </p:nvSpPr>
          <p:spPr>
            <a:xfrm rot="5400000" flipH="1">
              <a:off x="3068018" y="1894721"/>
              <a:ext cx="834949" cy="6974785"/>
            </a:xfrm>
            <a:prstGeom prst="flowChartManualInput">
              <a:avLst/>
            </a:prstGeom>
            <a:solidFill>
              <a:srgbClr val="FD4F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6C6C6C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0" name="矩形 39"/>
            <p:cNvSpPr/>
            <p:nvPr/>
          </p:nvSpPr>
          <p:spPr>
            <a:xfrm>
              <a:off x="7393217" y="5073185"/>
              <a:ext cx="2133093" cy="540930"/>
            </a:xfrm>
            <a:prstGeom prst="rect">
              <a:avLst/>
            </a:prstGeom>
            <a:solidFill>
              <a:srgbClr val="FD4F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400" kern="0" dirty="0">
                  <a:solidFill>
                    <a:sysClr val="windowText" lastClr="6C6C6C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  <a:sym typeface="+mn-lt"/>
                </a:rPr>
                <a:t>工程化</a:t>
              </a:r>
              <a:endPara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6C6C6C"/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41" name="矩形 40"/>
            <p:cNvSpPr/>
            <p:nvPr/>
          </p:nvSpPr>
          <p:spPr>
            <a:xfrm>
              <a:off x="425978" y="5031208"/>
              <a:ext cx="4404398" cy="678710"/>
            </a:xfrm>
            <a:prstGeom prst="rect">
              <a:avLst/>
            </a:prstGeom>
          </p:spPr>
          <p:txBody>
            <a:bodyPr wrap="square" lIns="68570" tIns="34289" rIns="68570" bIns="34289">
              <a:spAutoFit/>
            </a:bodyPr>
            <a:lstStyle/>
            <a:p>
              <a:pPr marL="0" marR="0" lvl="0" indent="0" defTabSz="685681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600" kern="0" dirty="0">
                  <a:solidFill>
                    <a:sysClr val="windowText" lastClr="6C6C6C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  <a:sym typeface="+mn-lt"/>
                </a:rPr>
                <a:t>前端工程化是什么</a:t>
              </a:r>
              <a:endParaRPr lang="en-US" altLang="zh-CN" sz="1600" kern="0" dirty="0">
                <a:solidFill>
                  <a:sysClr val="windowText" lastClr="6C6C6C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endParaRPr>
            </a:p>
            <a:p>
              <a:pPr marL="0" marR="0" lvl="0" indent="0" defTabSz="685681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600" kern="0" dirty="0">
                  <a:solidFill>
                    <a:sysClr val="windowText" lastClr="6C6C6C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  <a:sym typeface="+mn-lt"/>
                </a:rPr>
                <a:t>前端工程化如何解决问题</a:t>
              </a: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-10568" y="6041526"/>
            <a:ext cx="10378061" cy="824912"/>
            <a:chOff x="-10568" y="6041526"/>
            <a:chExt cx="10378061" cy="824912"/>
          </a:xfrm>
        </p:grpSpPr>
        <p:pic>
          <p:nvPicPr>
            <p:cNvPr id="43" name="Picture 2" descr="http://dc.officeplus.cn/t/22/3378CB5DB6EF2E5BAFE8C8436C88378.jp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925" b="11951"/>
            <a:stretch/>
          </p:blipFill>
          <p:spPr bwMode="auto">
            <a:xfrm>
              <a:off x="6214407" y="6054230"/>
              <a:ext cx="2474315" cy="7958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4" name="流程图: 手动输入 43"/>
            <p:cNvSpPr/>
            <p:nvPr/>
          </p:nvSpPr>
          <p:spPr>
            <a:xfrm rot="5400000" flipH="1">
              <a:off x="3484558" y="2546400"/>
              <a:ext cx="824912" cy="7815164"/>
            </a:xfrm>
            <a:prstGeom prst="flowChartManualInput">
              <a:avLst/>
            </a:prstGeom>
            <a:solidFill>
              <a:srgbClr val="FFE6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6C6C6C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5" name="矩形 44"/>
            <p:cNvSpPr/>
            <p:nvPr/>
          </p:nvSpPr>
          <p:spPr>
            <a:xfrm>
              <a:off x="8290391" y="6245510"/>
              <a:ext cx="2077102" cy="475993"/>
            </a:xfrm>
            <a:prstGeom prst="rect">
              <a:avLst/>
            </a:prstGeom>
            <a:solidFill>
              <a:srgbClr val="FFE6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400" kern="0" dirty="0">
                  <a:solidFill>
                    <a:sysClr val="windowText" lastClr="6C6C6C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  <a:sym typeface="+mn-lt"/>
                </a:rPr>
                <a:t>演示</a:t>
              </a:r>
            </a:p>
          </p:txBody>
        </p:sp>
        <p:sp>
          <p:nvSpPr>
            <p:cNvPr id="46" name="矩形 45"/>
            <p:cNvSpPr/>
            <p:nvPr/>
          </p:nvSpPr>
          <p:spPr>
            <a:xfrm>
              <a:off x="409877" y="6226255"/>
              <a:ext cx="4152755" cy="358622"/>
            </a:xfrm>
            <a:prstGeom prst="rect">
              <a:avLst/>
            </a:prstGeom>
          </p:spPr>
          <p:txBody>
            <a:bodyPr wrap="square" lIns="68570" tIns="34289" rIns="68570" bIns="34289">
              <a:spAutoFit/>
            </a:bodyPr>
            <a:lstStyle/>
            <a:p>
              <a:pPr marL="0" marR="0" lvl="0" indent="0" defTabSz="685681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1600" kern="0" dirty="0" err="1">
                  <a:solidFill>
                    <a:sysClr val="windowText" lastClr="6C6C6C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  <a:sym typeface="+mn-lt"/>
                </a:rPr>
                <a:t>Webpack</a:t>
              </a:r>
              <a:r>
                <a:rPr lang="zh-CN" altLang="en-US" sz="1600" kern="0" dirty="0">
                  <a:solidFill>
                    <a:sysClr val="windowText" lastClr="6C6C6C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  <a:sym typeface="+mn-lt"/>
                </a:rPr>
                <a:t>搭建简单项目演示</a:t>
              </a:r>
              <a:endParaRPr lang="en-US" altLang="zh-CN" sz="1600" kern="0" dirty="0">
                <a:solidFill>
                  <a:sysClr val="windowText" lastClr="6C6C6C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48167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6875929" y="0"/>
            <a:ext cx="5316071" cy="6858000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654505" y="956999"/>
            <a:ext cx="1934766" cy="432048"/>
          </a:xfrm>
          <a:prstGeom prst="rect">
            <a:avLst/>
          </a:prstGeom>
          <a:solidFill>
            <a:srgbClr val="FD4F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kern="0" dirty="0" smtClean="0">
                <a:solidFill>
                  <a:sysClr val="windowText" lastClr="6C6C6C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配置超长缓存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6C6C6C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8668297" y="2309081"/>
            <a:ext cx="1934766" cy="432048"/>
          </a:xfrm>
          <a:prstGeom prst="rect">
            <a:avLst/>
          </a:prstGeom>
          <a:solidFill>
            <a:srgbClr val="00D5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kern="0" dirty="0" smtClean="0">
                <a:solidFill>
                  <a:sysClr val="windowText" lastClr="6C6C6C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精确控制缓存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6C6C6C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8668297" y="3627568"/>
            <a:ext cx="1934766" cy="432048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en-US" altLang="zh-CN" kern="0" dirty="0" smtClean="0">
                <a:solidFill>
                  <a:sysClr val="windowText" lastClr="6C6C6C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CDN</a:t>
            </a:r>
            <a:r>
              <a:rPr lang="zh-CN" altLang="en-US" kern="0" dirty="0">
                <a:solidFill>
                  <a:sysClr val="windowText" lastClr="6C6C6C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部署 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6C6C6C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8855634" y="1515826"/>
            <a:ext cx="1707432" cy="286936"/>
          </a:xfrm>
          <a:prstGeom prst="rect">
            <a:avLst/>
          </a:prstGeom>
        </p:spPr>
        <p:txBody>
          <a:bodyPr wrap="square" lIns="68570" tIns="34289" rIns="68570" bIns="34289">
            <a:spAutoFit/>
          </a:bodyPr>
          <a:lstStyle/>
          <a:p>
            <a:pPr lvl="0" defTabSz="685681">
              <a:lnSpc>
                <a:spcPct val="130000"/>
              </a:lnSpc>
              <a:defRPr/>
            </a:pPr>
            <a:r>
              <a:rPr lang="zh-CN" altLang="en-US" sz="1200" kern="0" dirty="0" smtClean="0">
                <a:solidFill>
                  <a:schemeClr val="bg1"/>
                </a:solidFill>
                <a:cs typeface="+mn-ea"/>
                <a:sym typeface="+mn-lt"/>
              </a:rPr>
              <a:t>节省</a:t>
            </a:r>
            <a:r>
              <a:rPr lang="zh-CN" altLang="en-US" sz="1200" kern="0" dirty="0">
                <a:solidFill>
                  <a:schemeClr val="bg1"/>
                </a:solidFill>
                <a:cs typeface="+mn-ea"/>
                <a:sym typeface="+mn-lt"/>
              </a:rPr>
              <a:t>带宽，提高</a:t>
            </a:r>
            <a:r>
              <a:rPr lang="zh-CN" altLang="en-US" sz="1200" kern="0" dirty="0" smtClean="0">
                <a:solidFill>
                  <a:schemeClr val="bg1"/>
                </a:solidFill>
                <a:cs typeface="+mn-ea"/>
                <a:sym typeface="+mn-lt"/>
              </a:rPr>
              <a:t>性能</a:t>
            </a:r>
            <a:endParaRPr lang="zh-CN" altLang="en-US" sz="1200" kern="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559800" y="2848984"/>
            <a:ext cx="2299101" cy="286936"/>
          </a:xfrm>
          <a:prstGeom prst="rect">
            <a:avLst/>
          </a:prstGeom>
        </p:spPr>
        <p:txBody>
          <a:bodyPr wrap="square" lIns="68570" tIns="34289" rIns="68570" bIns="34289">
            <a:spAutoFit/>
          </a:bodyPr>
          <a:lstStyle/>
          <a:p>
            <a:pPr lvl="0" defTabSz="685681">
              <a:lnSpc>
                <a:spcPct val="130000"/>
              </a:lnSpc>
              <a:defRPr/>
            </a:pPr>
            <a:r>
              <a:rPr lang="zh-CN" altLang="en-US" sz="1200" kern="0" dirty="0">
                <a:solidFill>
                  <a:schemeClr val="bg1"/>
                </a:solidFill>
                <a:cs typeface="+mn-ea"/>
                <a:sym typeface="+mn-lt"/>
              </a:rPr>
              <a:t>采用内容摘要作为缓存更新依据 </a:t>
            </a:r>
            <a:endParaRPr kumimoji="0" lang="zh-CN" altLang="en-US" sz="12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9131589" y="4162059"/>
            <a:ext cx="1061972" cy="286936"/>
          </a:xfrm>
          <a:prstGeom prst="rect">
            <a:avLst/>
          </a:prstGeom>
        </p:spPr>
        <p:txBody>
          <a:bodyPr wrap="square" lIns="68570" tIns="34289" rIns="68570" bIns="34289">
            <a:spAutoFit/>
          </a:bodyPr>
          <a:lstStyle/>
          <a:p>
            <a:pPr lvl="0" defTabSz="685681">
              <a:lnSpc>
                <a:spcPct val="130000"/>
              </a:lnSpc>
              <a:defRPr/>
            </a:pPr>
            <a:r>
              <a:rPr lang="zh-CN" altLang="en-US" sz="1200" kern="0" dirty="0">
                <a:solidFill>
                  <a:schemeClr val="bg1"/>
                </a:solidFill>
                <a:cs typeface="+mn-ea"/>
                <a:sym typeface="+mn-lt"/>
              </a:rPr>
              <a:t>优化网络请求</a:t>
            </a:r>
          </a:p>
        </p:txBody>
      </p:sp>
      <p:sp>
        <p:nvSpPr>
          <p:cNvPr id="13" name="文本占位符 1"/>
          <p:cNvSpPr txBox="1">
            <a:spLocks/>
          </p:cNvSpPr>
          <p:nvPr/>
        </p:nvSpPr>
        <p:spPr>
          <a:xfrm>
            <a:off x="704851" y="996623"/>
            <a:ext cx="3257549" cy="287982"/>
          </a:xfrm>
          <a:prstGeom prst="rect">
            <a:avLst/>
          </a:prstGeom>
          <a:noFill/>
        </p:spPr>
        <p:txBody>
          <a:bodyPr/>
          <a:lstStyle>
            <a:lvl1pPr marR="0" indent="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1"/>
                </a:solidFill>
                <a:cs typeface="+mn-ea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zh-CN" altLang="en-US" sz="1600" dirty="0" smtClean="0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sym typeface="+mn-lt"/>
              </a:rPr>
              <a:t>最后决定</a:t>
            </a:r>
            <a:endParaRPr lang="zh-CN" altLang="en-US" sz="1600" dirty="0">
              <a:solidFill>
                <a:srgbClr val="FF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sym typeface="+mn-lt"/>
            </a:endParaRPr>
          </a:p>
        </p:txBody>
      </p:sp>
      <p:sp>
        <p:nvSpPr>
          <p:cNvPr id="14" name="文本占位符 2"/>
          <p:cNvSpPr txBox="1">
            <a:spLocks/>
          </p:cNvSpPr>
          <p:nvPr/>
        </p:nvSpPr>
        <p:spPr>
          <a:xfrm>
            <a:off x="704851" y="396936"/>
            <a:ext cx="3804396" cy="432048"/>
          </a:xfrm>
          <a:prstGeom prst="rect">
            <a:avLst/>
          </a:prstGeom>
        </p:spPr>
        <p:txBody>
          <a:bodyPr/>
          <a:lstStyle>
            <a:lvl1pPr marR="0" indent="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800" baseline="0">
                <a:cs typeface="+mn-ea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zh-CN" altLang="en-US" dirty="0" smtClean="0">
                <a:latin typeface="Microsoft YaHei UI" panose="020B0503020204020204" pitchFamily="34" charset="-122"/>
                <a:ea typeface="Microsoft YaHei UI" panose="020B0503020204020204" pitchFamily="34" charset="-122"/>
                <a:sym typeface="+mn-lt"/>
              </a:rPr>
              <a:t>静态资源加载</a:t>
            </a:r>
          </a:p>
        </p:txBody>
      </p:sp>
      <p:cxnSp>
        <p:nvCxnSpPr>
          <p:cNvPr id="15" name="直接连接符 14"/>
          <p:cNvCxnSpPr/>
          <p:nvPr/>
        </p:nvCxnSpPr>
        <p:spPr>
          <a:xfrm>
            <a:off x="-428420" y="324188"/>
            <a:ext cx="293483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>
            <a:off x="704849" y="896368"/>
            <a:ext cx="4824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8695192" y="4888513"/>
            <a:ext cx="1934766" cy="432048"/>
          </a:xfrm>
          <a:prstGeom prst="rect">
            <a:avLst/>
          </a:prstGeom>
          <a:solidFill>
            <a:srgbClr val="FD4F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zh-CN" altLang="en-US" kern="0" dirty="0" smtClean="0">
                <a:solidFill>
                  <a:sysClr val="windowText" lastClr="6C6C6C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非覆盖式</a:t>
            </a:r>
            <a:r>
              <a:rPr lang="zh-CN" altLang="en-US" kern="0" dirty="0">
                <a:solidFill>
                  <a:sysClr val="windowText" lastClr="6C6C6C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发布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6C6C6C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9321799" y="5422917"/>
            <a:ext cx="775102" cy="286936"/>
          </a:xfrm>
          <a:prstGeom prst="rect">
            <a:avLst/>
          </a:prstGeom>
        </p:spPr>
        <p:txBody>
          <a:bodyPr wrap="square" lIns="68570" tIns="34289" rIns="68570" bIns="34289">
            <a:spAutoFit/>
          </a:bodyPr>
          <a:lstStyle/>
          <a:p>
            <a:pPr lvl="0" defTabSz="685681">
              <a:lnSpc>
                <a:spcPct val="130000"/>
              </a:lnSpc>
              <a:defRPr/>
            </a:pPr>
            <a:r>
              <a:rPr lang="zh-CN" altLang="en-US" sz="1200" kern="0" dirty="0">
                <a:solidFill>
                  <a:schemeClr val="bg1"/>
                </a:solidFill>
                <a:cs typeface="+mn-ea"/>
                <a:sym typeface="+mn-lt"/>
              </a:rPr>
              <a:t>平滑升级</a:t>
            </a: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849" y="1903960"/>
            <a:ext cx="5714365" cy="4123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815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1"/>
          <p:cNvSpPr txBox="1">
            <a:spLocks/>
          </p:cNvSpPr>
          <p:nvPr/>
        </p:nvSpPr>
        <p:spPr>
          <a:xfrm>
            <a:off x="704851" y="1050413"/>
            <a:ext cx="2872068" cy="287982"/>
          </a:xfrm>
          <a:prstGeom prst="rect">
            <a:avLst/>
          </a:prstGeom>
          <a:noFill/>
        </p:spPr>
        <p:txBody>
          <a:bodyPr/>
          <a:lstStyle>
            <a:lvl1pPr marR="0" indent="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1"/>
                </a:solidFill>
                <a:cs typeface="+mn-ea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zh-CN" altLang="en-US" sz="1600" dirty="0" smtClean="0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sym typeface="+mn-lt"/>
              </a:rPr>
              <a:t>无需</a:t>
            </a:r>
            <a:r>
              <a:rPr lang="zh-CN" altLang="en-US" sz="1600" dirty="0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sym typeface="+mn-lt"/>
              </a:rPr>
              <a:t>编译，本地预览</a:t>
            </a:r>
          </a:p>
          <a:p>
            <a:endParaRPr lang="zh-CN" altLang="en-US" sz="1600" dirty="0">
              <a:solidFill>
                <a:srgbClr val="FF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sym typeface="+mn-lt"/>
            </a:endParaRPr>
          </a:p>
        </p:txBody>
      </p:sp>
      <p:sp>
        <p:nvSpPr>
          <p:cNvPr id="7" name="文本占位符 2"/>
          <p:cNvSpPr txBox="1">
            <a:spLocks/>
          </p:cNvSpPr>
          <p:nvPr/>
        </p:nvSpPr>
        <p:spPr>
          <a:xfrm>
            <a:off x="704851" y="450726"/>
            <a:ext cx="3804396" cy="432048"/>
          </a:xfrm>
          <a:prstGeom prst="rect">
            <a:avLst/>
          </a:prstGeom>
        </p:spPr>
        <p:txBody>
          <a:bodyPr/>
          <a:lstStyle>
            <a:lvl1pPr marR="0" indent="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800" baseline="0">
                <a:cs typeface="+mn-ea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zh-CN" altLang="en-US" dirty="0" smtClean="0">
                <a:latin typeface="Microsoft YaHei UI" panose="020B0503020204020204" pitchFamily="34" charset="-122"/>
                <a:ea typeface="Microsoft YaHei UI" panose="020B0503020204020204" pitchFamily="34" charset="-122"/>
                <a:sym typeface="+mn-lt"/>
              </a:rPr>
              <a:t>问题又又又来了</a:t>
            </a:r>
          </a:p>
        </p:txBody>
      </p:sp>
      <p:cxnSp>
        <p:nvCxnSpPr>
          <p:cNvPr id="39" name="直接连接符 38"/>
          <p:cNvCxnSpPr/>
          <p:nvPr/>
        </p:nvCxnSpPr>
        <p:spPr>
          <a:xfrm>
            <a:off x="-428420" y="377978"/>
            <a:ext cx="293483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704849" y="986018"/>
            <a:ext cx="4824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33" name="Picture 2" descr="http://dc.officeplus.cn/t/22/3378CB5DB6EF2E5BAFE8C8436C88378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58" r="26155"/>
          <a:stretch/>
        </p:blipFill>
        <p:spPr bwMode="auto">
          <a:xfrm>
            <a:off x="17930" y="1998278"/>
            <a:ext cx="5519936" cy="4851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4" name="组合 33"/>
          <p:cNvGrpSpPr/>
          <p:nvPr/>
        </p:nvGrpSpPr>
        <p:grpSpPr>
          <a:xfrm>
            <a:off x="-6750" y="1998278"/>
            <a:ext cx="3071664" cy="3071664"/>
            <a:chOff x="-24680" y="1603830"/>
            <a:chExt cx="3071664" cy="3071664"/>
          </a:xfrm>
        </p:grpSpPr>
        <p:sp>
          <p:nvSpPr>
            <p:cNvPr id="35" name="矩形 34"/>
            <p:cNvSpPr/>
            <p:nvPr/>
          </p:nvSpPr>
          <p:spPr>
            <a:xfrm>
              <a:off x="-24680" y="1603830"/>
              <a:ext cx="1872208" cy="1872208"/>
            </a:xfrm>
            <a:prstGeom prst="rect">
              <a:avLst/>
            </a:prstGeom>
            <a:solidFill>
              <a:srgbClr val="FD4F69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6C6C6C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1847528" y="3476038"/>
              <a:ext cx="1199456" cy="1199456"/>
            </a:xfrm>
            <a:prstGeom prst="rect">
              <a:avLst/>
            </a:prstGeom>
            <a:solidFill>
              <a:schemeClr val="tx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6C6C6C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3665" y="2395855"/>
            <a:ext cx="6071056" cy="3166745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6887618" y="655795"/>
            <a:ext cx="441175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文件之间互相存在引用</a:t>
            </a:r>
            <a:r>
              <a:rPr lang="zh-CN" altLang="en-US" sz="1600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关系。</a:t>
            </a:r>
            <a:endParaRPr lang="en-US" altLang="zh-CN" sz="1600" dirty="0" smtClean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zh-CN" altLang="en-US" sz="1600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由于</a:t>
            </a:r>
            <a:r>
              <a:rPr lang="zh-CN" altLang="en-US" sz="16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涉及到摘要信息，引用资源的摘要信息也会引起引用文件本身的内容改变，从而形成级联的摘要变化。</a:t>
            </a:r>
          </a:p>
        </p:txBody>
      </p:sp>
      <p:sp>
        <p:nvSpPr>
          <p:cNvPr id="3" name="矩形 2"/>
          <p:cNvSpPr/>
          <p:nvPr/>
        </p:nvSpPr>
        <p:spPr>
          <a:xfrm>
            <a:off x="7880663" y="6040776"/>
            <a:ext cx="2454518" cy="369332"/>
          </a:xfrm>
          <a:prstGeom prst="rect">
            <a:avLst/>
          </a:prstGeom>
          <a:solidFill>
            <a:srgbClr val="FD4F69"/>
          </a:solidFill>
        </p:spPr>
        <p:txBody>
          <a:bodyPr wrap="none">
            <a:spAutoFit/>
          </a:bodyPr>
          <a:lstStyle/>
          <a:p>
            <a:r>
              <a:rPr lang="zh-CN" altLang="zh-CN" dirty="0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这™让工程师怎么写？</a:t>
            </a:r>
          </a:p>
        </p:txBody>
      </p:sp>
    </p:spTree>
    <p:extLst>
      <p:ext uri="{BB962C8B-B14F-4D97-AF65-F5344CB8AC3E}">
        <p14:creationId xmlns:p14="http://schemas.microsoft.com/office/powerpoint/2010/main" val="1147159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组合 33"/>
          <p:cNvGrpSpPr/>
          <p:nvPr/>
        </p:nvGrpSpPr>
        <p:grpSpPr>
          <a:xfrm>
            <a:off x="0" y="1595428"/>
            <a:ext cx="7176116" cy="843667"/>
            <a:chOff x="0" y="1556791"/>
            <a:chExt cx="7176116" cy="843667"/>
          </a:xfrm>
        </p:grpSpPr>
        <p:pic>
          <p:nvPicPr>
            <p:cNvPr id="6" name="Picture 2" descr="http://dc.officeplus.cn/t/22/3378CB5DB6EF2E5BAFE8C8436C88378.jpg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925" b="11951"/>
            <a:stretch/>
          </p:blipFill>
          <p:spPr bwMode="auto">
            <a:xfrm>
              <a:off x="3599568" y="1556791"/>
              <a:ext cx="2311835" cy="8436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流程图: 手动输入 7"/>
            <p:cNvSpPr/>
            <p:nvPr/>
          </p:nvSpPr>
          <p:spPr>
            <a:xfrm rot="5400000" flipH="1">
              <a:off x="1838437" y="-281645"/>
              <a:ext cx="834949" cy="4511824"/>
            </a:xfrm>
            <a:prstGeom prst="flowChartManualInput">
              <a:avLst/>
            </a:prstGeom>
            <a:solidFill>
              <a:srgbClr val="FD4F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6C6C6C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5569589" y="1665338"/>
              <a:ext cx="1606527" cy="540930"/>
            </a:xfrm>
            <a:prstGeom prst="rect">
              <a:avLst/>
            </a:prstGeom>
            <a:solidFill>
              <a:srgbClr val="FD4F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6C6C6C"/>
                  </a:solidFill>
                  <a:effectLst/>
                  <a:uLnTx/>
                  <a:uFillTx/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  <a:sym typeface="+mn-lt"/>
                </a:rPr>
                <a:t>前端</a:t>
              </a:r>
              <a:endPara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6C6C6C"/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425282" y="1634082"/>
              <a:ext cx="3317147" cy="709423"/>
            </a:xfrm>
            <a:prstGeom prst="rect">
              <a:avLst/>
            </a:prstGeom>
          </p:spPr>
          <p:txBody>
            <a:bodyPr wrap="square" lIns="68570" tIns="34289" rIns="68570" bIns="34289">
              <a:spAutoFit/>
            </a:bodyPr>
            <a:lstStyle/>
            <a:p>
              <a:pPr marL="0" marR="0" lvl="0" indent="0" defTabSz="685681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6C6C6C"/>
                  </a:solidFill>
                  <a:effectLst/>
                  <a:uLnTx/>
                  <a:uFillTx/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  <a:sym typeface="+mn-lt"/>
                </a:rPr>
                <a:t>什么是前端</a:t>
              </a:r>
              <a:endParaRPr kumimoji="0" lang="en-US" altLang="zh-CN" sz="16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6C6C6C"/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endParaRPr>
            </a:p>
            <a:p>
              <a:pPr marL="0" marR="0" lvl="0" indent="0" defTabSz="685681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600" kern="0" noProof="0" dirty="0" smtClean="0">
                  <a:solidFill>
                    <a:sysClr val="windowText" lastClr="6C6C6C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  <a:sym typeface="+mn-lt"/>
                </a:rPr>
                <a:t>国内前端现状</a:t>
              </a:r>
              <a:endPara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6C6C6C"/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-8669" y="2672315"/>
            <a:ext cx="8289810" cy="824912"/>
            <a:chOff x="-8669" y="2633678"/>
            <a:chExt cx="8289810" cy="824912"/>
          </a:xfrm>
        </p:grpSpPr>
        <p:pic>
          <p:nvPicPr>
            <p:cNvPr id="5" name="Picture 2" descr="http://dc.officeplus.cn/t/22/3378CB5DB6EF2E5BAFE8C8436C88378.jp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925" b="11951"/>
            <a:stretch/>
          </p:blipFill>
          <p:spPr bwMode="auto">
            <a:xfrm>
              <a:off x="4414993" y="2648200"/>
              <a:ext cx="2320079" cy="7958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流程图: 手动输入 9"/>
            <p:cNvSpPr/>
            <p:nvPr/>
          </p:nvSpPr>
          <p:spPr>
            <a:xfrm rot="5400000" flipH="1">
              <a:off x="2368004" y="257005"/>
              <a:ext cx="824912" cy="5578258"/>
            </a:xfrm>
            <a:prstGeom prst="flowChartManualInput">
              <a:avLst/>
            </a:prstGeom>
            <a:solidFill>
              <a:srgbClr val="FFE6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6C6C6C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6621989" y="2837663"/>
              <a:ext cx="1659152" cy="475993"/>
            </a:xfrm>
            <a:prstGeom prst="rect">
              <a:avLst/>
            </a:prstGeom>
            <a:solidFill>
              <a:srgbClr val="FFE6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400" kern="0" dirty="0">
                  <a:solidFill>
                    <a:sysClr val="windowText" lastClr="6C6C6C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  <a:sym typeface="+mn-lt"/>
                </a:rPr>
                <a:t>问题</a:t>
              </a:r>
            </a:p>
          </p:txBody>
        </p:sp>
        <p:sp>
          <p:nvSpPr>
            <p:cNvPr id="15" name="矩形 14"/>
            <p:cNvSpPr/>
            <p:nvPr/>
          </p:nvSpPr>
          <p:spPr>
            <a:xfrm>
              <a:off x="425281" y="2711421"/>
              <a:ext cx="3317147" cy="709423"/>
            </a:xfrm>
            <a:prstGeom prst="rect">
              <a:avLst/>
            </a:prstGeom>
          </p:spPr>
          <p:txBody>
            <a:bodyPr wrap="square" lIns="68570" tIns="34289" rIns="68570" bIns="34289">
              <a:spAutoFit/>
            </a:bodyPr>
            <a:lstStyle/>
            <a:p>
              <a:pPr marL="0" marR="0" lvl="0" indent="0" defTabSz="685681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600" kern="0" dirty="0">
                  <a:solidFill>
                    <a:sysClr val="windowText" lastClr="6C6C6C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  <a:sym typeface="+mn-lt"/>
                </a:rPr>
                <a:t>开发</a:t>
              </a:r>
              <a:r>
                <a:rPr lang="zh-CN" altLang="en-US" sz="1600" kern="0" dirty="0" smtClean="0">
                  <a:solidFill>
                    <a:sysClr val="windowText" lastClr="6C6C6C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  <a:sym typeface="+mn-lt"/>
                </a:rPr>
                <a:t>中的问题：</a:t>
              </a:r>
              <a:endParaRPr lang="en-US" altLang="zh-CN" sz="1600" kern="0" dirty="0" smtClean="0">
                <a:solidFill>
                  <a:sysClr val="windowText" lastClr="6C6C6C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endParaRPr>
            </a:p>
            <a:p>
              <a:pPr marL="0" marR="0" lvl="0" indent="0" defTabSz="685681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6C6C6C"/>
                  </a:solidFill>
                  <a:effectLst/>
                  <a:uLnTx/>
                  <a:uFillTx/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  <a:sym typeface="+mn-lt"/>
                </a:rPr>
                <a:t>组件化</a:t>
              </a:r>
              <a:r>
                <a:rPr lang="zh-CN" altLang="en-US" sz="1600" kern="0" dirty="0" smtClean="0">
                  <a:solidFill>
                    <a:sysClr val="windowText" lastClr="6C6C6C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  <a:sym typeface="+mn-lt"/>
                </a:rPr>
                <a:t>、静态资源管理</a:t>
              </a:r>
              <a:endParaRPr kumimoji="0" lang="en-US" altLang="zh-CN" sz="16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6C6C6C"/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-8671" y="3765104"/>
            <a:ext cx="8961719" cy="854385"/>
            <a:chOff x="-8671" y="3765104"/>
            <a:chExt cx="8961719" cy="854385"/>
          </a:xfrm>
        </p:grpSpPr>
        <p:pic>
          <p:nvPicPr>
            <p:cNvPr id="4" name="Picture 2" descr="http://dc.officeplus.cn/t/22/3378CB5DB6EF2E5BAFE8C8436C88378.jpg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925" b="11951"/>
            <a:stretch/>
          </p:blipFill>
          <p:spPr bwMode="auto">
            <a:xfrm>
              <a:off x="5467973" y="3779628"/>
              <a:ext cx="2194956" cy="8247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流程图: 手动输入 11"/>
            <p:cNvSpPr/>
            <p:nvPr/>
          </p:nvSpPr>
          <p:spPr>
            <a:xfrm rot="5400000" flipH="1">
              <a:off x="2980089" y="776344"/>
              <a:ext cx="854385" cy="6831905"/>
            </a:xfrm>
            <a:prstGeom prst="flowChartManualInput">
              <a:avLst/>
            </a:prstGeom>
            <a:solidFill>
              <a:srgbClr val="00D5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6C6C6C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7257188" y="3949153"/>
              <a:ext cx="1695860" cy="438104"/>
            </a:xfrm>
            <a:prstGeom prst="rect">
              <a:avLst/>
            </a:prstGeom>
            <a:solidFill>
              <a:srgbClr val="00D5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6C6C6C"/>
                  </a:solidFill>
                  <a:effectLst/>
                  <a:uLnTx/>
                  <a:uFillTx/>
                  <a:cs typeface="+mn-ea"/>
                  <a:sym typeface="+mn-lt"/>
                </a:rPr>
                <a:t>Node.js</a:t>
              </a:r>
              <a:endPara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6C6C6C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425280" y="3834728"/>
              <a:ext cx="3317147" cy="678710"/>
            </a:xfrm>
            <a:prstGeom prst="rect">
              <a:avLst/>
            </a:prstGeom>
          </p:spPr>
          <p:txBody>
            <a:bodyPr wrap="square" lIns="68570" tIns="34289" rIns="68570" bIns="34289">
              <a:spAutoFit/>
            </a:bodyPr>
            <a:lstStyle/>
            <a:p>
              <a:pPr marL="0" marR="0" lvl="0" indent="0" defTabSz="685681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1600" kern="0" dirty="0">
                  <a:solidFill>
                    <a:sysClr val="windowText" lastClr="6C6C6C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  <a:sym typeface="+mn-lt"/>
                </a:rPr>
                <a:t>Node.js</a:t>
              </a:r>
              <a:r>
                <a:rPr lang="zh-CN" altLang="en-US" sz="1600" kern="0" dirty="0">
                  <a:solidFill>
                    <a:sysClr val="windowText" lastClr="6C6C6C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  <a:sym typeface="+mn-lt"/>
                </a:rPr>
                <a:t>是什么</a:t>
              </a:r>
              <a:endParaRPr lang="en-US" altLang="zh-CN" sz="1600" kern="0" dirty="0">
                <a:solidFill>
                  <a:sysClr val="windowText" lastClr="6C6C6C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endParaRPr>
            </a:p>
            <a:p>
              <a:pPr marL="0" marR="0" lvl="0" indent="0" defTabSz="685681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1600" kern="0" dirty="0">
                  <a:solidFill>
                    <a:sysClr val="windowText" lastClr="6C6C6C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  <a:sym typeface="+mn-lt"/>
                </a:rPr>
                <a:t>Node.js</a:t>
              </a:r>
              <a:r>
                <a:rPr lang="zh-CN" altLang="en-US" sz="1600" kern="0" dirty="0">
                  <a:solidFill>
                    <a:sysClr val="windowText" lastClr="6C6C6C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  <a:sym typeface="+mn-lt"/>
                </a:rPr>
                <a:t>与前端工程化</a:t>
              </a:r>
            </a:p>
          </p:txBody>
        </p:sp>
      </p:grpSp>
      <p:sp>
        <p:nvSpPr>
          <p:cNvPr id="17" name="文本占位符 17"/>
          <p:cNvSpPr txBox="1">
            <a:spLocks/>
          </p:cNvSpPr>
          <p:nvPr/>
        </p:nvSpPr>
        <p:spPr>
          <a:xfrm>
            <a:off x="9526311" y="1043300"/>
            <a:ext cx="2076987" cy="2771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600" dirty="0" smtClean="0">
                <a:solidFill>
                  <a:srgbClr val="FD4F69"/>
                </a:solidFill>
                <a:cs typeface="+mn-ea"/>
              </a:rPr>
              <a:t>PART THREE</a:t>
            </a:r>
            <a:endParaRPr lang="zh-CN" altLang="en-US" sz="1600" dirty="0">
              <a:solidFill>
                <a:srgbClr val="FD4F69"/>
              </a:solidFill>
              <a:cs typeface="+mn-ea"/>
            </a:endParaRPr>
          </a:p>
        </p:txBody>
      </p:sp>
      <p:sp>
        <p:nvSpPr>
          <p:cNvPr id="18" name="文本占位符 18"/>
          <p:cNvSpPr txBox="1">
            <a:spLocks/>
          </p:cNvSpPr>
          <p:nvPr/>
        </p:nvSpPr>
        <p:spPr>
          <a:xfrm>
            <a:off x="8573842" y="373453"/>
            <a:ext cx="2758016" cy="4320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dirty="0">
                <a:solidFill>
                  <a:schemeClr val="tx1"/>
                </a:solidFill>
                <a:cs typeface="+mn-ea"/>
              </a:rPr>
              <a:t>C</a:t>
            </a:r>
            <a:r>
              <a:rPr lang="en-US" altLang="zh-CN" sz="2800" dirty="0" smtClean="0">
                <a:solidFill>
                  <a:schemeClr val="tx1"/>
                </a:solidFill>
                <a:cs typeface="+mn-ea"/>
              </a:rPr>
              <a:t>ontent</a:t>
            </a:r>
            <a:endParaRPr lang="en-US" altLang="zh-CN" sz="2800" dirty="0">
              <a:solidFill>
                <a:schemeClr val="tx1"/>
              </a:solidFill>
              <a:cs typeface="+mn-ea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7629972" y="805501"/>
            <a:ext cx="293483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>
            <a:off x="8279243" y="290560"/>
            <a:ext cx="4142927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2" name="组合 1"/>
          <p:cNvGrpSpPr/>
          <p:nvPr/>
        </p:nvGrpSpPr>
        <p:grpSpPr>
          <a:xfrm>
            <a:off x="-1900" y="4964639"/>
            <a:ext cx="9528210" cy="835123"/>
            <a:chOff x="-1900" y="4964639"/>
            <a:chExt cx="9528210" cy="835123"/>
          </a:xfrm>
        </p:grpSpPr>
        <p:pic>
          <p:nvPicPr>
            <p:cNvPr id="38" name="Picture 2" descr="http://dc.officeplus.cn/t/22/3378CB5DB6EF2E5BAFE8C8436C88378.jpg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925" b="11951"/>
            <a:stretch/>
          </p:blipFill>
          <p:spPr bwMode="auto">
            <a:xfrm>
              <a:off x="5569589" y="4964812"/>
              <a:ext cx="2142509" cy="8349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9" name="流程图: 手动输入 38"/>
            <p:cNvSpPr/>
            <p:nvPr/>
          </p:nvSpPr>
          <p:spPr>
            <a:xfrm rot="5400000" flipH="1">
              <a:off x="3068018" y="1894721"/>
              <a:ext cx="834949" cy="6974785"/>
            </a:xfrm>
            <a:prstGeom prst="flowChartManualInput">
              <a:avLst/>
            </a:prstGeom>
            <a:solidFill>
              <a:srgbClr val="FD4F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6C6C6C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0" name="矩形 39"/>
            <p:cNvSpPr/>
            <p:nvPr/>
          </p:nvSpPr>
          <p:spPr>
            <a:xfrm>
              <a:off x="7393217" y="5073185"/>
              <a:ext cx="2133093" cy="540930"/>
            </a:xfrm>
            <a:prstGeom prst="rect">
              <a:avLst/>
            </a:prstGeom>
            <a:solidFill>
              <a:srgbClr val="FD4F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400" kern="0" dirty="0">
                  <a:solidFill>
                    <a:sysClr val="windowText" lastClr="6C6C6C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  <a:sym typeface="+mn-lt"/>
                </a:rPr>
                <a:t>工程化</a:t>
              </a:r>
              <a:endPara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6C6C6C"/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41" name="矩形 40"/>
            <p:cNvSpPr/>
            <p:nvPr/>
          </p:nvSpPr>
          <p:spPr>
            <a:xfrm>
              <a:off x="425978" y="5031208"/>
              <a:ext cx="4404398" cy="678710"/>
            </a:xfrm>
            <a:prstGeom prst="rect">
              <a:avLst/>
            </a:prstGeom>
          </p:spPr>
          <p:txBody>
            <a:bodyPr wrap="square" lIns="68570" tIns="34289" rIns="68570" bIns="34289">
              <a:spAutoFit/>
            </a:bodyPr>
            <a:lstStyle/>
            <a:p>
              <a:pPr marL="0" marR="0" lvl="0" indent="0" defTabSz="685681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600" kern="0" dirty="0">
                  <a:solidFill>
                    <a:sysClr val="windowText" lastClr="6C6C6C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  <a:sym typeface="+mn-lt"/>
                </a:rPr>
                <a:t>前端工程化是什么</a:t>
              </a:r>
              <a:endParaRPr lang="en-US" altLang="zh-CN" sz="1600" kern="0" dirty="0">
                <a:solidFill>
                  <a:sysClr val="windowText" lastClr="6C6C6C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endParaRPr>
            </a:p>
            <a:p>
              <a:pPr marL="0" marR="0" lvl="0" indent="0" defTabSz="685681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600" kern="0" dirty="0">
                  <a:solidFill>
                    <a:sysClr val="windowText" lastClr="6C6C6C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  <a:sym typeface="+mn-lt"/>
                </a:rPr>
                <a:t>前端工程化如何解决问题</a:t>
              </a: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-10568" y="6041526"/>
            <a:ext cx="10378061" cy="824912"/>
            <a:chOff x="-10568" y="6041526"/>
            <a:chExt cx="10378061" cy="824912"/>
          </a:xfrm>
        </p:grpSpPr>
        <p:pic>
          <p:nvPicPr>
            <p:cNvPr id="43" name="Picture 2" descr="http://dc.officeplus.cn/t/22/3378CB5DB6EF2E5BAFE8C8436C88378.jp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925" b="11951"/>
            <a:stretch/>
          </p:blipFill>
          <p:spPr bwMode="auto">
            <a:xfrm>
              <a:off x="6214407" y="6054230"/>
              <a:ext cx="2474315" cy="7958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4" name="流程图: 手动输入 43"/>
            <p:cNvSpPr/>
            <p:nvPr/>
          </p:nvSpPr>
          <p:spPr>
            <a:xfrm rot="5400000" flipH="1">
              <a:off x="3484558" y="2546400"/>
              <a:ext cx="824912" cy="7815164"/>
            </a:xfrm>
            <a:prstGeom prst="flowChartManualInput">
              <a:avLst/>
            </a:prstGeom>
            <a:solidFill>
              <a:srgbClr val="FFE6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6C6C6C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5" name="矩形 44"/>
            <p:cNvSpPr/>
            <p:nvPr/>
          </p:nvSpPr>
          <p:spPr>
            <a:xfrm>
              <a:off x="8290391" y="6245510"/>
              <a:ext cx="2077102" cy="475993"/>
            </a:xfrm>
            <a:prstGeom prst="rect">
              <a:avLst/>
            </a:prstGeom>
            <a:solidFill>
              <a:srgbClr val="FFE6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400" kern="0" dirty="0">
                  <a:solidFill>
                    <a:sysClr val="windowText" lastClr="6C6C6C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  <a:sym typeface="+mn-lt"/>
                </a:rPr>
                <a:t>演示</a:t>
              </a:r>
            </a:p>
          </p:txBody>
        </p:sp>
        <p:sp>
          <p:nvSpPr>
            <p:cNvPr id="46" name="矩形 45"/>
            <p:cNvSpPr/>
            <p:nvPr/>
          </p:nvSpPr>
          <p:spPr>
            <a:xfrm>
              <a:off x="409877" y="6226255"/>
              <a:ext cx="4152755" cy="358622"/>
            </a:xfrm>
            <a:prstGeom prst="rect">
              <a:avLst/>
            </a:prstGeom>
          </p:spPr>
          <p:txBody>
            <a:bodyPr wrap="square" lIns="68570" tIns="34289" rIns="68570" bIns="34289">
              <a:spAutoFit/>
            </a:bodyPr>
            <a:lstStyle/>
            <a:p>
              <a:pPr marL="0" marR="0" lvl="0" indent="0" defTabSz="685681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1600" kern="0" dirty="0" err="1">
                  <a:solidFill>
                    <a:sysClr val="windowText" lastClr="6C6C6C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  <a:sym typeface="+mn-lt"/>
                </a:rPr>
                <a:t>Webpack</a:t>
              </a:r>
              <a:r>
                <a:rPr lang="zh-CN" altLang="en-US" sz="1600" kern="0" dirty="0">
                  <a:solidFill>
                    <a:sysClr val="windowText" lastClr="6C6C6C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  <a:sym typeface="+mn-lt"/>
                </a:rPr>
                <a:t>搭建简单项目演示</a:t>
              </a:r>
              <a:endParaRPr lang="en-US" altLang="zh-CN" sz="1600" kern="0" dirty="0">
                <a:solidFill>
                  <a:sysClr val="windowText" lastClr="6C6C6C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19059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0" y="0"/>
            <a:ext cx="12192000" cy="2357963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41011" y="288695"/>
            <a:ext cx="6426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zh-CN" sz="2400" b="1" kern="0" dirty="0" smtClean="0">
                <a:solidFill>
                  <a:schemeClr val="bg1"/>
                </a:solidFill>
                <a:cs typeface="+mn-ea"/>
                <a:sym typeface="+mn-lt"/>
              </a:rPr>
              <a:t>Node.js</a:t>
            </a:r>
            <a:r>
              <a:rPr lang="zh-CN" altLang="en-US" sz="2400" b="1" kern="0" dirty="0" smtClean="0">
                <a:solidFill>
                  <a:schemeClr val="bg1"/>
                </a:solidFill>
                <a:cs typeface="+mn-ea"/>
                <a:sym typeface="+mn-lt"/>
              </a:rPr>
              <a:t>的发布在</a:t>
            </a:r>
            <a:r>
              <a:rPr lang="zh-CN" altLang="en-US" sz="2400" b="1" kern="0" dirty="0">
                <a:solidFill>
                  <a:schemeClr val="bg1"/>
                </a:solidFill>
                <a:cs typeface="+mn-ea"/>
                <a:sym typeface="+mn-lt"/>
              </a:rPr>
              <a:t>前端工程师中引起了轩然大波</a:t>
            </a: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654722" y="865565"/>
            <a:ext cx="7839964" cy="1509642"/>
          </a:xfrm>
          <a:prstGeom prst="rect">
            <a:avLst/>
          </a:prstGeom>
        </p:spPr>
        <p:txBody>
          <a:bodyPr wrap="square" lIns="68570" tIns="34289" rIns="68570" bIns="34289">
            <a:spAutoFit/>
          </a:bodyPr>
          <a:lstStyle/>
          <a:p>
            <a:pPr lvl="0" defTabSz="685681">
              <a:lnSpc>
                <a:spcPct val="130000"/>
              </a:lnSpc>
              <a:defRPr/>
            </a:pPr>
            <a:r>
              <a:rPr lang="zh-CN" altLang="en-US" sz="1200" kern="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后端程序员真正应该关心的是数据如何存储、如何容错以及如何保证</a:t>
            </a:r>
            <a:r>
              <a:rPr lang="zh-CN" altLang="en-US" sz="1200" kern="0" dirty="0" smtClean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安全性。</a:t>
            </a:r>
            <a:endParaRPr lang="en-US" altLang="zh-CN" sz="1200" kern="0" dirty="0" smtClean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ea"/>
              <a:sym typeface="+mn-lt"/>
            </a:endParaRPr>
          </a:p>
          <a:p>
            <a:pPr lvl="0" defTabSz="685681">
              <a:lnSpc>
                <a:spcPct val="130000"/>
              </a:lnSpc>
              <a:defRPr/>
            </a:pPr>
            <a:r>
              <a:rPr lang="zh-CN" altLang="en-US" sz="1200" kern="0" dirty="0" smtClean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后端</a:t>
            </a:r>
            <a:r>
              <a:rPr lang="zh-CN" altLang="en-US" sz="1200" kern="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提供给前端</a:t>
            </a:r>
            <a:r>
              <a:rPr lang="en-US" altLang="zh-CN" sz="1200" kern="0" dirty="0" err="1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RESTful</a:t>
            </a:r>
            <a:r>
              <a:rPr lang="zh-CN" altLang="en-US" sz="1200" kern="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的接口，这么做是为了更好的做 前后端的依赖分离。如果所有的关键业务逻辑都封装成</a:t>
            </a:r>
            <a:r>
              <a:rPr lang="en-US" altLang="zh-CN" sz="1200" kern="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REST</a:t>
            </a:r>
            <a:r>
              <a:rPr lang="zh-CN" altLang="en-US" sz="1200" kern="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调用，就意味着在上层只需要考虑如何用这些</a:t>
            </a:r>
            <a:r>
              <a:rPr lang="en-US" altLang="zh-CN" sz="1200" kern="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REST</a:t>
            </a:r>
            <a:r>
              <a:rPr lang="zh-CN" altLang="en-US" sz="1200" kern="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接口构建具体的应用</a:t>
            </a:r>
            <a:r>
              <a:rPr lang="zh-CN" altLang="en-US" sz="1200" kern="0" dirty="0" smtClean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。</a:t>
            </a:r>
            <a:endParaRPr lang="en-US" altLang="zh-CN" sz="1200" kern="0" dirty="0" smtClean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ea"/>
              <a:sym typeface="+mn-lt"/>
            </a:endParaRPr>
          </a:p>
          <a:p>
            <a:pPr lvl="0" defTabSz="685681">
              <a:lnSpc>
                <a:spcPct val="130000"/>
              </a:lnSpc>
              <a:defRPr/>
            </a:pPr>
            <a:endParaRPr lang="en-US" altLang="zh-CN" sz="1200" kern="0" dirty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ea"/>
              <a:sym typeface="+mn-lt"/>
            </a:endParaRPr>
          </a:p>
          <a:p>
            <a:pPr lvl="0" defTabSz="685681">
              <a:lnSpc>
                <a:spcPct val="130000"/>
              </a:lnSpc>
              <a:defRPr/>
            </a:pPr>
            <a:r>
              <a:rPr lang="en-US" altLang="zh-CN" sz="1200" b="1" kern="0" dirty="0" smtClean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Node.js</a:t>
            </a:r>
            <a:r>
              <a:rPr lang="zh-CN" altLang="en-US" sz="1200" b="1" kern="0" dirty="0" smtClean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让前后端真正分离成为可能。</a:t>
            </a:r>
            <a:endParaRPr lang="zh-CN" altLang="en-US" sz="1200" b="1" kern="0" dirty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ea"/>
              <a:sym typeface="+mn-lt"/>
            </a:endParaRPr>
          </a:p>
          <a:p>
            <a:pPr marL="228600" lvl="0" indent="-228600" defTabSz="685681">
              <a:lnSpc>
                <a:spcPct val="130000"/>
              </a:lnSpc>
              <a:buAutoNum type="arabicPeriod"/>
              <a:defRPr/>
            </a:pPr>
            <a:endParaRPr lang="zh-CN" altLang="en-US" sz="1200" kern="0" dirty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8" name="文本占位符 1"/>
          <p:cNvSpPr txBox="1">
            <a:spLocks/>
          </p:cNvSpPr>
          <p:nvPr/>
        </p:nvSpPr>
        <p:spPr>
          <a:xfrm>
            <a:off x="9068727" y="1022290"/>
            <a:ext cx="6803231" cy="287982"/>
          </a:xfrm>
          <a:prstGeom prst="rect">
            <a:avLst/>
          </a:prstGeom>
          <a:noFill/>
        </p:spPr>
        <p:txBody>
          <a:bodyPr/>
          <a:lstStyle>
            <a:lvl1pPr marR="0" indent="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1"/>
                </a:solidFill>
                <a:cs typeface="+mn-ea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zh-CN" sz="1600" dirty="0" smtClean="0">
                <a:solidFill>
                  <a:srgbClr val="FD4F69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sym typeface="+mn-lt"/>
              </a:rPr>
              <a:t>Node.js</a:t>
            </a:r>
            <a:r>
              <a:rPr lang="zh-CN" altLang="en-US" sz="1600" dirty="0" smtClean="0">
                <a:solidFill>
                  <a:srgbClr val="FD4F69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sym typeface="+mn-lt"/>
              </a:rPr>
              <a:t>为前端开发带来的影响</a:t>
            </a:r>
            <a:endParaRPr lang="zh-CN" altLang="en-US" sz="1600" dirty="0">
              <a:solidFill>
                <a:srgbClr val="FD4F69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sym typeface="+mn-lt"/>
            </a:endParaRPr>
          </a:p>
        </p:txBody>
      </p:sp>
      <p:sp>
        <p:nvSpPr>
          <p:cNvPr id="19" name="文本占位符 2"/>
          <p:cNvSpPr txBox="1">
            <a:spLocks/>
          </p:cNvSpPr>
          <p:nvPr/>
        </p:nvSpPr>
        <p:spPr>
          <a:xfrm>
            <a:off x="9068727" y="401894"/>
            <a:ext cx="2758016" cy="432048"/>
          </a:xfrm>
          <a:prstGeom prst="rect">
            <a:avLst/>
          </a:prstGeom>
        </p:spPr>
        <p:txBody>
          <a:bodyPr/>
          <a:lstStyle>
            <a:lvl1pPr marR="0" indent="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800" baseline="0">
                <a:cs typeface="+mn-ea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zh-CN" dirty="0" smtClean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sym typeface="+mn-lt"/>
              </a:rPr>
              <a:t>Node.js</a:t>
            </a:r>
            <a:endParaRPr lang="zh-CN" altLang="en-US" dirty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sym typeface="+mn-lt"/>
            </a:endParaRPr>
          </a:p>
        </p:txBody>
      </p:sp>
      <p:cxnSp>
        <p:nvCxnSpPr>
          <p:cNvPr id="20" name="直接连接符 19"/>
          <p:cNvCxnSpPr/>
          <p:nvPr/>
        </p:nvCxnSpPr>
        <p:spPr>
          <a:xfrm>
            <a:off x="8016138" y="315031"/>
            <a:ext cx="293483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>
            <a:off x="9149408" y="923071"/>
            <a:ext cx="4142927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6" name="右箭头 25"/>
          <p:cNvSpPr/>
          <p:nvPr/>
        </p:nvSpPr>
        <p:spPr>
          <a:xfrm>
            <a:off x="5850576" y="4446494"/>
            <a:ext cx="548304" cy="220438"/>
          </a:xfrm>
          <a:prstGeom prst="rightArrow">
            <a:avLst/>
          </a:prstGeom>
          <a:solidFill>
            <a:srgbClr val="FD4F69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" descr="http://www.nczonline.net/blog/wp-content/uploads/2013/10/nodejs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1671047" y="3130726"/>
            <a:ext cx="3461961" cy="29023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图片 2" descr="http://www.nczonline.net/blog/wp-content/uploads/2013/10/nodejs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7019200" y="2786467"/>
            <a:ext cx="3541902" cy="36245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49710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6093" y="1050413"/>
            <a:ext cx="10564496" cy="5807587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704850" y="1628800"/>
            <a:ext cx="1934766" cy="432048"/>
          </a:xfrm>
          <a:prstGeom prst="rect">
            <a:avLst/>
          </a:prstGeom>
          <a:solidFill>
            <a:srgbClr val="FD4F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kern="0" dirty="0" smtClean="0">
                <a:solidFill>
                  <a:sysClr val="windowText" lastClr="6C6C6C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入门推荐网站</a:t>
            </a:r>
            <a:endParaRPr kumimoji="0" lang="zh-CN" altLang="en-US" sz="1800" i="0" u="none" strike="noStrike" kern="0" cap="none" spc="0" normalizeH="0" baseline="0" noProof="0" dirty="0">
              <a:ln>
                <a:noFill/>
              </a:ln>
              <a:solidFill>
                <a:sysClr val="windowText" lastClr="6C6C6C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704850" y="2882997"/>
            <a:ext cx="1934766" cy="432048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kern="0" dirty="0" smtClean="0">
                <a:solidFill>
                  <a:sysClr val="windowText" lastClr="6C6C6C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Node.js</a:t>
            </a:r>
            <a:r>
              <a:rPr lang="zh-CN" altLang="en-US" kern="0" dirty="0" smtClean="0">
                <a:solidFill>
                  <a:sysClr val="windowText" lastClr="6C6C6C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是什么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6C6C6C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704850" y="4435749"/>
            <a:ext cx="1934766" cy="432048"/>
          </a:xfrm>
          <a:prstGeom prst="rect">
            <a:avLst/>
          </a:prstGeom>
          <a:solidFill>
            <a:srgbClr val="00D5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6C6C6C"/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Node.js</a:t>
            </a:r>
            <a:r>
              <a:rPr kumimoji="0" lang="zh-CN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6C6C6C"/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特点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6C6C6C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23392" y="2132856"/>
            <a:ext cx="5993396" cy="549379"/>
          </a:xfrm>
          <a:prstGeom prst="rect">
            <a:avLst/>
          </a:prstGeom>
        </p:spPr>
        <p:txBody>
          <a:bodyPr wrap="square" lIns="68570" tIns="34289" rIns="68570" bIns="34289">
            <a:spAutoFit/>
          </a:bodyPr>
          <a:lstStyle/>
          <a:p>
            <a:pPr marL="228600" lvl="0" indent="-228600" defTabSz="685681">
              <a:lnSpc>
                <a:spcPct val="130000"/>
              </a:lnSpc>
              <a:buAutoNum type="arabicPeriod"/>
              <a:defRPr/>
            </a:pPr>
            <a:r>
              <a:rPr lang="en-US" altLang="zh-CN" sz="1200" kern="0" dirty="0" smtClean="0">
                <a:solidFill>
                  <a:srgbClr val="000000"/>
                </a:solidFill>
                <a:cs typeface="+mn-ea"/>
                <a:sym typeface="+mn-lt"/>
                <a:hlinkClick r:id="rId3"/>
              </a:rPr>
              <a:t>http</a:t>
            </a:r>
            <a:r>
              <a:rPr lang="en-US" altLang="zh-CN" sz="1200" kern="0" dirty="0">
                <a:solidFill>
                  <a:srgbClr val="000000"/>
                </a:solidFill>
                <a:cs typeface="+mn-ea"/>
                <a:sym typeface="+mn-lt"/>
                <a:hlinkClick r:id="rId3"/>
              </a:rPr>
              <a:t>://</a:t>
            </a:r>
            <a:r>
              <a:rPr lang="en-US" altLang="zh-CN" sz="1200" kern="0" dirty="0" smtClean="0">
                <a:solidFill>
                  <a:srgbClr val="000000"/>
                </a:solidFill>
                <a:cs typeface="+mn-ea"/>
                <a:sym typeface="+mn-lt"/>
                <a:hlinkClick r:id="rId3"/>
              </a:rPr>
              <a:t>www.nodebeginner.org/index-zh-cn.html</a:t>
            </a:r>
            <a:endParaRPr lang="en-US" altLang="zh-CN" sz="1200" kern="0" dirty="0" smtClean="0">
              <a:solidFill>
                <a:srgbClr val="000000"/>
              </a:solidFill>
              <a:cs typeface="+mn-ea"/>
              <a:sym typeface="+mn-lt"/>
            </a:endParaRPr>
          </a:p>
          <a:p>
            <a:pPr marL="228600" lvl="0" indent="-228600" defTabSz="685681">
              <a:lnSpc>
                <a:spcPct val="130000"/>
              </a:lnSpc>
              <a:buAutoNum type="arabicPeriod"/>
              <a:defRPr/>
            </a:pPr>
            <a:r>
              <a:rPr lang="en-US" altLang="zh-CN" sz="1200" kern="0" dirty="0">
                <a:solidFill>
                  <a:srgbClr val="000000"/>
                </a:solidFill>
                <a:cs typeface="+mn-ea"/>
                <a:sym typeface="+mn-lt"/>
              </a:rPr>
              <a:t> </a:t>
            </a:r>
            <a:r>
              <a:rPr lang="en-US" altLang="zh-CN" sz="1200" kern="0" dirty="0">
                <a:solidFill>
                  <a:srgbClr val="000000"/>
                </a:solidFill>
                <a:cs typeface="+mn-ea"/>
                <a:sym typeface="+mn-lt"/>
                <a:hlinkClick r:id="rId4"/>
              </a:rPr>
              <a:t>http://nodejs.cn/doc/node</a:t>
            </a:r>
            <a:r>
              <a:rPr lang="en-US" altLang="zh-CN" sz="1200" kern="0" dirty="0" smtClean="0">
                <a:solidFill>
                  <a:srgbClr val="000000"/>
                </a:solidFill>
                <a:cs typeface="+mn-ea"/>
                <a:sym typeface="+mn-lt"/>
                <a:hlinkClick r:id="rId4"/>
              </a:rPr>
              <a:t>/</a:t>
            </a:r>
            <a:endParaRPr lang="en-US" altLang="zh-CN" sz="1200" kern="0" dirty="0">
              <a:solidFill>
                <a:srgbClr val="000000"/>
              </a:solidFill>
              <a:cs typeface="+mn-ea"/>
              <a:sym typeface="+mn-lt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623393" y="3400489"/>
            <a:ext cx="5701208" cy="1029511"/>
          </a:xfrm>
          <a:prstGeom prst="rect">
            <a:avLst/>
          </a:prstGeom>
        </p:spPr>
        <p:txBody>
          <a:bodyPr wrap="square" lIns="68570" tIns="34289" rIns="68570" bIns="34289">
            <a:spAutoFit/>
          </a:bodyPr>
          <a:lstStyle/>
          <a:p>
            <a:pPr lvl="0" defTabSz="685681">
              <a:lnSpc>
                <a:spcPct val="130000"/>
              </a:lnSpc>
              <a:defRPr/>
            </a:pPr>
            <a:r>
              <a:rPr lang="en-US" altLang="zh-CN" sz="1200" kern="0" dirty="0" smtClean="0">
                <a:solidFill>
                  <a:sysClr val="windowText" lastClr="6C6C6C"/>
                </a:solidFill>
                <a:cs typeface="+mn-ea"/>
                <a:sym typeface="+mn-lt"/>
              </a:rPr>
              <a:t>Node.js</a:t>
            </a:r>
            <a:r>
              <a:rPr lang="zh-CN" altLang="en-US" sz="1200" kern="0" dirty="0">
                <a:solidFill>
                  <a:sysClr val="windowText" lastClr="6C6C6C"/>
                </a:solidFill>
                <a:cs typeface="+mn-ea"/>
                <a:sym typeface="+mn-lt"/>
              </a:rPr>
              <a:t>的运行基于</a:t>
            </a:r>
            <a:r>
              <a:rPr lang="en-US" altLang="zh-CN" sz="1200" kern="0" dirty="0">
                <a:solidFill>
                  <a:sysClr val="windowText" lastClr="6C6C6C"/>
                </a:solidFill>
                <a:cs typeface="+mn-ea"/>
                <a:sym typeface="+mn-lt"/>
              </a:rPr>
              <a:t>V8</a:t>
            </a:r>
            <a:r>
              <a:rPr lang="zh-CN" altLang="en-US" sz="1200" kern="0" dirty="0">
                <a:solidFill>
                  <a:sysClr val="windowText" lastClr="6C6C6C"/>
                </a:solidFill>
                <a:cs typeface="+mn-ea"/>
                <a:sym typeface="+mn-lt"/>
              </a:rPr>
              <a:t>引擎。使用</a:t>
            </a:r>
            <a:r>
              <a:rPr lang="en-US" altLang="zh-CN" sz="1200" kern="0" dirty="0">
                <a:solidFill>
                  <a:sysClr val="windowText" lastClr="6C6C6C"/>
                </a:solidFill>
                <a:cs typeface="+mn-ea"/>
                <a:sym typeface="+mn-lt"/>
              </a:rPr>
              <a:t>Node.js</a:t>
            </a:r>
            <a:r>
              <a:rPr lang="zh-CN" altLang="en-US" sz="1200" kern="0" dirty="0">
                <a:solidFill>
                  <a:sysClr val="windowText" lastClr="6C6C6C"/>
                </a:solidFill>
                <a:cs typeface="+mn-ea"/>
                <a:sym typeface="+mn-lt"/>
              </a:rPr>
              <a:t>能够很容易地构建快速、可扩展的网络应程序，它使用了事件驱动、非阻塞</a:t>
            </a:r>
            <a:r>
              <a:rPr lang="en-US" altLang="zh-CN" sz="1200" kern="0" dirty="0">
                <a:solidFill>
                  <a:sysClr val="windowText" lastClr="6C6C6C"/>
                </a:solidFill>
                <a:cs typeface="+mn-ea"/>
                <a:sym typeface="+mn-lt"/>
              </a:rPr>
              <a:t>I/O</a:t>
            </a:r>
            <a:r>
              <a:rPr lang="zh-CN" altLang="en-US" sz="1200" kern="0" dirty="0">
                <a:solidFill>
                  <a:sysClr val="windowText" lastClr="6C6C6C"/>
                </a:solidFill>
                <a:cs typeface="+mn-ea"/>
                <a:sym typeface="+mn-lt"/>
              </a:rPr>
              <a:t>模型实现，具有轻量、高效的特点，适合于构建运行在分布地设备之上的</a:t>
            </a:r>
            <a:r>
              <a:rPr lang="zh-CN" altLang="en-US" sz="1200" kern="0" dirty="0" smtClean="0">
                <a:solidFill>
                  <a:sysClr val="windowText" lastClr="6C6C6C"/>
                </a:solidFill>
                <a:cs typeface="+mn-ea"/>
                <a:sym typeface="+mn-lt"/>
              </a:rPr>
              <a:t>数据密集型。</a:t>
            </a:r>
            <a:endParaRPr lang="zh-CN" altLang="en-US" sz="1200" kern="0" dirty="0">
              <a:solidFill>
                <a:sysClr val="windowText" lastClr="6C6C6C"/>
              </a:solidFill>
              <a:cs typeface="+mn-ea"/>
              <a:sym typeface="+mn-lt"/>
            </a:endParaRPr>
          </a:p>
          <a:p>
            <a:pPr marL="0" marR="0" lvl="0" indent="0" defTabSz="685681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0" cap="none" spc="0" normalizeH="0" baseline="0" noProof="0" dirty="0">
              <a:ln>
                <a:noFill/>
              </a:ln>
              <a:solidFill>
                <a:sysClr val="windowText" lastClr="6C6C6C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23393" y="4986186"/>
            <a:ext cx="5701208" cy="1269576"/>
          </a:xfrm>
          <a:prstGeom prst="rect">
            <a:avLst/>
          </a:prstGeom>
        </p:spPr>
        <p:txBody>
          <a:bodyPr wrap="square" lIns="68570" tIns="34289" rIns="68570" bIns="34289">
            <a:spAutoFit/>
          </a:bodyPr>
          <a:lstStyle/>
          <a:p>
            <a:pPr lvl="0" defTabSz="685681">
              <a:lnSpc>
                <a:spcPct val="130000"/>
              </a:lnSpc>
              <a:defRPr/>
            </a:pPr>
            <a:r>
              <a:rPr lang="en-US" altLang="zh-CN" sz="1200" kern="0" dirty="0" smtClean="0">
                <a:solidFill>
                  <a:sysClr val="windowText" lastClr="6C6C6C"/>
                </a:solidFill>
                <a:cs typeface="+mn-ea"/>
                <a:sym typeface="+mn-lt"/>
              </a:rPr>
              <a:t>1</a:t>
            </a:r>
            <a:r>
              <a:rPr lang="en-US" altLang="zh-CN" sz="1200" kern="0" dirty="0">
                <a:solidFill>
                  <a:sysClr val="windowText" lastClr="6C6C6C"/>
                </a:solidFill>
                <a:cs typeface="+mn-ea"/>
                <a:sym typeface="+mn-lt"/>
              </a:rPr>
              <a:t>. </a:t>
            </a:r>
            <a:r>
              <a:rPr lang="zh-CN" altLang="en-US" sz="1200" kern="0" dirty="0">
                <a:solidFill>
                  <a:sysClr val="windowText" lastClr="6C6C6C"/>
                </a:solidFill>
                <a:cs typeface="+mn-ea"/>
                <a:sym typeface="+mn-lt"/>
              </a:rPr>
              <a:t>使用</a:t>
            </a:r>
            <a:r>
              <a:rPr lang="en-US" altLang="zh-CN" sz="1200" kern="0" dirty="0">
                <a:solidFill>
                  <a:sysClr val="windowText" lastClr="6C6C6C"/>
                </a:solidFill>
                <a:cs typeface="+mn-ea"/>
                <a:sym typeface="+mn-lt"/>
              </a:rPr>
              <a:t>JavaScript</a:t>
            </a:r>
            <a:r>
              <a:rPr lang="zh-CN" altLang="en-US" sz="1200" kern="0" dirty="0">
                <a:solidFill>
                  <a:sysClr val="windowText" lastClr="6C6C6C"/>
                </a:solidFill>
                <a:cs typeface="+mn-ea"/>
                <a:sym typeface="+mn-lt"/>
              </a:rPr>
              <a:t>运行于服务端的平台上，自然继承了</a:t>
            </a:r>
            <a:r>
              <a:rPr lang="en-US" altLang="zh-CN" sz="1200" kern="0" dirty="0">
                <a:solidFill>
                  <a:sysClr val="windowText" lastClr="6C6C6C"/>
                </a:solidFill>
                <a:cs typeface="+mn-ea"/>
                <a:sym typeface="+mn-lt"/>
              </a:rPr>
              <a:t>JavaScript</a:t>
            </a:r>
            <a:r>
              <a:rPr lang="zh-CN" altLang="en-US" sz="1200" kern="0" dirty="0">
                <a:solidFill>
                  <a:sysClr val="windowText" lastClr="6C6C6C"/>
                </a:solidFill>
                <a:cs typeface="+mn-ea"/>
                <a:sym typeface="+mn-lt"/>
              </a:rPr>
              <a:t>语言的一些特性；</a:t>
            </a:r>
          </a:p>
          <a:p>
            <a:pPr lvl="0" defTabSz="685681">
              <a:lnSpc>
                <a:spcPct val="130000"/>
              </a:lnSpc>
              <a:defRPr/>
            </a:pPr>
            <a:r>
              <a:rPr lang="en-US" altLang="zh-CN" sz="1200" kern="0" dirty="0">
                <a:solidFill>
                  <a:sysClr val="windowText" lastClr="6C6C6C"/>
                </a:solidFill>
                <a:cs typeface="+mn-ea"/>
                <a:sym typeface="+mn-lt"/>
              </a:rPr>
              <a:t>2. Node.js</a:t>
            </a:r>
            <a:r>
              <a:rPr lang="zh-CN" altLang="en-US" sz="1200" kern="0" dirty="0">
                <a:solidFill>
                  <a:sysClr val="windowText" lastClr="6C6C6C"/>
                </a:solidFill>
                <a:cs typeface="+mn-ea"/>
                <a:sym typeface="+mn-lt"/>
              </a:rPr>
              <a:t>基于单线程、基于非阻塞</a:t>
            </a:r>
            <a:r>
              <a:rPr lang="en-US" altLang="zh-CN" sz="1200" kern="0" dirty="0">
                <a:solidFill>
                  <a:sysClr val="windowText" lastClr="6C6C6C"/>
                </a:solidFill>
                <a:cs typeface="+mn-ea"/>
                <a:sym typeface="+mn-lt"/>
              </a:rPr>
              <a:t>I/O</a:t>
            </a:r>
            <a:r>
              <a:rPr lang="zh-CN" altLang="en-US" sz="1200" kern="0" dirty="0">
                <a:solidFill>
                  <a:sysClr val="windowText" lastClr="6C6C6C"/>
                </a:solidFill>
                <a:cs typeface="+mn-ea"/>
                <a:sym typeface="+mn-lt"/>
              </a:rPr>
              <a:t>模型实现；</a:t>
            </a:r>
          </a:p>
          <a:p>
            <a:pPr lvl="0" defTabSz="685681">
              <a:lnSpc>
                <a:spcPct val="130000"/>
              </a:lnSpc>
              <a:defRPr/>
            </a:pPr>
            <a:r>
              <a:rPr lang="en-US" altLang="zh-CN" sz="1200" kern="0" dirty="0">
                <a:solidFill>
                  <a:sysClr val="windowText" lastClr="6C6C6C"/>
                </a:solidFill>
                <a:cs typeface="+mn-ea"/>
                <a:sym typeface="+mn-lt"/>
              </a:rPr>
              <a:t>3. </a:t>
            </a:r>
            <a:r>
              <a:rPr lang="zh-CN" altLang="en-US" sz="1200" kern="0" dirty="0">
                <a:solidFill>
                  <a:sysClr val="windowText" lastClr="6C6C6C"/>
                </a:solidFill>
                <a:cs typeface="+mn-ea"/>
                <a:sym typeface="+mn-lt"/>
              </a:rPr>
              <a:t>适合于数据密集型应用，不适用于计算密集型类的应用（如算法等）；</a:t>
            </a:r>
          </a:p>
          <a:p>
            <a:pPr lvl="0" defTabSz="685681">
              <a:lnSpc>
                <a:spcPct val="130000"/>
              </a:lnSpc>
              <a:defRPr/>
            </a:pPr>
            <a:r>
              <a:rPr lang="en-US" altLang="zh-CN" sz="1200" kern="0" dirty="0">
                <a:solidFill>
                  <a:sysClr val="windowText" lastClr="6C6C6C"/>
                </a:solidFill>
                <a:cs typeface="+mn-ea"/>
                <a:sym typeface="+mn-lt"/>
              </a:rPr>
              <a:t>4. </a:t>
            </a:r>
            <a:r>
              <a:rPr lang="zh-CN" altLang="en-US" sz="1200" kern="0" dirty="0">
                <a:solidFill>
                  <a:sysClr val="windowText" lastClr="6C6C6C"/>
                </a:solidFill>
                <a:cs typeface="+mn-ea"/>
                <a:sym typeface="+mn-lt"/>
              </a:rPr>
              <a:t>通过使用回调函数，来避免同步地等待</a:t>
            </a:r>
            <a:r>
              <a:rPr lang="en-US" altLang="zh-CN" sz="1200" kern="0" dirty="0">
                <a:solidFill>
                  <a:sysClr val="windowText" lastClr="6C6C6C"/>
                </a:solidFill>
                <a:cs typeface="+mn-ea"/>
                <a:sym typeface="+mn-lt"/>
              </a:rPr>
              <a:t>I/O</a:t>
            </a:r>
            <a:r>
              <a:rPr lang="zh-CN" altLang="en-US" sz="1200" kern="0" dirty="0">
                <a:solidFill>
                  <a:sysClr val="windowText" lastClr="6C6C6C"/>
                </a:solidFill>
                <a:cs typeface="+mn-ea"/>
                <a:sym typeface="+mn-lt"/>
              </a:rPr>
              <a:t>操作</a:t>
            </a:r>
            <a:r>
              <a:rPr lang="zh-CN" altLang="en-US" sz="1200" kern="0" dirty="0" smtClean="0">
                <a:solidFill>
                  <a:sysClr val="windowText" lastClr="6C6C6C"/>
                </a:solidFill>
                <a:cs typeface="+mn-ea"/>
                <a:sym typeface="+mn-lt"/>
              </a:rPr>
              <a:t>完成。</a:t>
            </a:r>
            <a:endParaRPr lang="zh-CN" altLang="en-US" sz="1200" kern="0" dirty="0">
              <a:solidFill>
                <a:sysClr val="windowText" lastClr="6C6C6C"/>
              </a:solidFill>
              <a:cs typeface="+mn-ea"/>
              <a:sym typeface="+mn-lt"/>
            </a:endParaRPr>
          </a:p>
          <a:p>
            <a:pPr marL="0" marR="0" lvl="0" indent="0" defTabSz="685681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0" cap="none" spc="0" normalizeH="0" baseline="0" noProof="0" dirty="0">
              <a:ln>
                <a:noFill/>
              </a:ln>
              <a:solidFill>
                <a:sysClr val="windowText" lastClr="6C6C6C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3" name="文本占位符 1"/>
          <p:cNvSpPr txBox="1">
            <a:spLocks/>
          </p:cNvSpPr>
          <p:nvPr/>
        </p:nvSpPr>
        <p:spPr>
          <a:xfrm>
            <a:off x="704851" y="1050413"/>
            <a:ext cx="2872068" cy="287982"/>
          </a:xfrm>
          <a:prstGeom prst="rect">
            <a:avLst/>
          </a:prstGeom>
          <a:noFill/>
        </p:spPr>
        <p:txBody>
          <a:bodyPr/>
          <a:lstStyle>
            <a:lvl1pPr marR="0" indent="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1"/>
                </a:solidFill>
                <a:cs typeface="+mn-ea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zh-CN" altLang="en-US" sz="1600" dirty="0" smtClean="0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sym typeface="+mn-lt"/>
              </a:rPr>
              <a:t>概要介绍</a:t>
            </a:r>
            <a:endParaRPr lang="zh-CN" altLang="en-US" sz="1600" dirty="0">
              <a:solidFill>
                <a:srgbClr val="FF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sym typeface="+mn-lt"/>
            </a:endParaRPr>
          </a:p>
        </p:txBody>
      </p:sp>
      <p:sp>
        <p:nvSpPr>
          <p:cNvPr id="14" name="文本占位符 2"/>
          <p:cNvSpPr txBox="1">
            <a:spLocks/>
          </p:cNvSpPr>
          <p:nvPr/>
        </p:nvSpPr>
        <p:spPr>
          <a:xfrm>
            <a:off x="704851" y="450726"/>
            <a:ext cx="3804396" cy="432048"/>
          </a:xfrm>
          <a:prstGeom prst="rect">
            <a:avLst/>
          </a:prstGeom>
        </p:spPr>
        <p:txBody>
          <a:bodyPr/>
          <a:lstStyle>
            <a:lvl1pPr marR="0" indent="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800" baseline="0">
                <a:cs typeface="+mn-ea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  <a:sym typeface="+mn-lt"/>
              </a:rPr>
              <a:t>Node.js</a:t>
            </a:r>
          </a:p>
        </p:txBody>
      </p:sp>
      <p:cxnSp>
        <p:nvCxnSpPr>
          <p:cNvPr id="15" name="直接连接符 14"/>
          <p:cNvCxnSpPr/>
          <p:nvPr/>
        </p:nvCxnSpPr>
        <p:spPr>
          <a:xfrm>
            <a:off x="-428420" y="377978"/>
            <a:ext cx="293483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>
            <a:off x="704849" y="986018"/>
            <a:ext cx="4824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148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矩形 28"/>
          <p:cNvSpPr/>
          <p:nvPr/>
        </p:nvSpPr>
        <p:spPr>
          <a:xfrm>
            <a:off x="101305" y="0"/>
            <a:ext cx="542992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0" b="1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-367379" y="0"/>
            <a:ext cx="5429920" cy="6858000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0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文本占位符 1"/>
          <p:cNvSpPr txBox="1">
            <a:spLocks/>
          </p:cNvSpPr>
          <p:nvPr/>
        </p:nvSpPr>
        <p:spPr>
          <a:xfrm>
            <a:off x="8910118" y="865356"/>
            <a:ext cx="2724149" cy="287982"/>
          </a:xfrm>
          <a:prstGeom prst="rect">
            <a:avLst/>
          </a:prstGeom>
          <a:noFill/>
        </p:spPr>
        <p:txBody>
          <a:bodyPr/>
          <a:lstStyle>
            <a:lvl1pPr marR="0" indent="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1"/>
                </a:solidFill>
                <a:cs typeface="+mn-ea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zh-CN" sz="1600" dirty="0" smtClean="0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sym typeface="+mn-lt"/>
              </a:rPr>
              <a:t>NPM </a:t>
            </a:r>
            <a:r>
              <a:rPr lang="zh-CN" altLang="en-US" sz="1600" dirty="0" smtClean="0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sym typeface="+mn-lt"/>
              </a:rPr>
              <a:t>包管理器</a:t>
            </a:r>
            <a:r>
              <a:rPr lang="zh-CN" altLang="en-US" sz="1600" dirty="0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sym typeface="+mn-lt"/>
              </a:rPr>
              <a:t>	</a:t>
            </a:r>
          </a:p>
          <a:p>
            <a:endParaRPr lang="zh-CN" altLang="en-US" sz="1600" dirty="0">
              <a:solidFill>
                <a:srgbClr val="FF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sym typeface="+mn-lt"/>
            </a:endParaRPr>
          </a:p>
          <a:p>
            <a:endParaRPr lang="zh-CN" altLang="en-US" sz="1600" dirty="0">
              <a:solidFill>
                <a:srgbClr val="FF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sym typeface="+mn-lt"/>
            </a:endParaRPr>
          </a:p>
        </p:txBody>
      </p:sp>
      <p:sp>
        <p:nvSpPr>
          <p:cNvPr id="7" name="文本占位符 2"/>
          <p:cNvSpPr txBox="1">
            <a:spLocks/>
          </p:cNvSpPr>
          <p:nvPr/>
        </p:nvSpPr>
        <p:spPr>
          <a:xfrm>
            <a:off x="8910118" y="265669"/>
            <a:ext cx="3804396" cy="432048"/>
          </a:xfrm>
          <a:prstGeom prst="rect">
            <a:avLst/>
          </a:prstGeom>
        </p:spPr>
        <p:txBody>
          <a:bodyPr/>
          <a:lstStyle>
            <a:lvl1pPr marR="0" indent="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800" baseline="0">
                <a:cs typeface="+mn-ea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  <a:sym typeface="+mn-lt"/>
              </a:rPr>
              <a:t>Node.js</a:t>
            </a:r>
          </a:p>
        </p:txBody>
      </p:sp>
      <p:cxnSp>
        <p:nvCxnSpPr>
          <p:cNvPr id="39" name="直接连接符 38"/>
          <p:cNvCxnSpPr/>
          <p:nvPr/>
        </p:nvCxnSpPr>
        <p:spPr>
          <a:xfrm>
            <a:off x="7776846" y="192921"/>
            <a:ext cx="3348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8910117" y="800961"/>
            <a:ext cx="4142927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548143" y="1580680"/>
            <a:ext cx="4481055" cy="1749708"/>
          </a:xfrm>
          <a:prstGeom prst="rect">
            <a:avLst/>
          </a:prstGeom>
        </p:spPr>
        <p:txBody>
          <a:bodyPr wrap="square" lIns="68570" tIns="34289" rIns="68570" bIns="34289">
            <a:spAutoFit/>
          </a:bodyPr>
          <a:lstStyle/>
          <a:p>
            <a:pPr lvl="0" defTabSz="685681">
              <a:lnSpc>
                <a:spcPct val="130000"/>
              </a:lnSpc>
              <a:defRPr/>
            </a:pPr>
            <a:r>
              <a:rPr lang="en-US" altLang="zh-CN" sz="1400" kern="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1. </a:t>
            </a:r>
            <a:r>
              <a:rPr lang="zh-CN" altLang="en-US" sz="1400" kern="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允许用户从</a:t>
            </a:r>
            <a:r>
              <a:rPr lang="en-US" altLang="zh-CN" sz="1400" kern="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NPM</a:t>
            </a:r>
            <a:r>
              <a:rPr lang="zh-CN" altLang="en-US" sz="1400" kern="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服务器下载别人编写的第三方包到本地使用。</a:t>
            </a:r>
          </a:p>
          <a:p>
            <a:pPr lvl="0" defTabSz="685681">
              <a:lnSpc>
                <a:spcPct val="130000"/>
              </a:lnSpc>
              <a:defRPr/>
            </a:pPr>
            <a:r>
              <a:rPr lang="en-US" altLang="zh-CN" sz="1400" kern="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2. </a:t>
            </a:r>
            <a:r>
              <a:rPr lang="zh-CN" altLang="en-US" sz="1400" kern="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允许用户从</a:t>
            </a:r>
            <a:r>
              <a:rPr lang="en-US" altLang="zh-CN" sz="1400" kern="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NPM</a:t>
            </a:r>
            <a:r>
              <a:rPr lang="zh-CN" altLang="en-US" sz="1400" kern="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服务器下载并安装别人编写的命令行程序到本地使用。</a:t>
            </a:r>
          </a:p>
          <a:p>
            <a:pPr lvl="0" defTabSz="685681">
              <a:lnSpc>
                <a:spcPct val="130000"/>
              </a:lnSpc>
              <a:defRPr/>
            </a:pPr>
            <a:r>
              <a:rPr lang="en-US" altLang="zh-CN" sz="1400" kern="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3. </a:t>
            </a:r>
            <a:r>
              <a:rPr lang="zh-CN" altLang="en-US" sz="1400" kern="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允许用户将自己编写的包或命令行程序上传到</a:t>
            </a:r>
            <a:r>
              <a:rPr lang="en-US" altLang="zh-CN" sz="1400" kern="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NPM</a:t>
            </a:r>
            <a:r>
              <a:rPr lang="zh-CN" altLang="en-US" sz="1400" kern="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服务器供别人使用。</a:t>
            </a:r>
          </a:p>
        </p:txBody>
      </p:sp>
      <p:sp>
        <p:nvSpPr>
          <p:cNvPr id="13" name="矩形 12"/>
          <p:cNvSpPr/>
          <p:nvPr/>
        </p:nvSpPr>
        <p:spPr>
          <a:xfrm>
            <a:off x="581483" y="937314"/>
            <a:ext cx="2807176" cy="432048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kern="0" dirty="0" smtClean="0">
                <a:solidFill>
                  <a:sysClr val="windowText" lastClr="6C6C6C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NPM</a:t>
            </a:r>
            <a:r>
              <a:rPr lang="zh-CN" altLang="en-US" kern="0" dirty="0" smtClean="0">
                <a:solidFill>
                  <a:sysClr val="windowText" lastClr="6C6C6C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包管理器是什么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6C6C6C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581483" y="4139914"/>
            <a:ext cx="1934766" cy="432048"/>
          </a:xfrm>
          <a:prstGeom prst="rect">
            <a:avLst/>
          </a:prstGeom>
          <a:solidFill>
            <a:srgbClr val="00D5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6C6C6C"/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NPM</a:t>
            </a:r>
            <a:r>
              <a:rPr kumimoji="0" lang="zh-CN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6C6C6C"/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使用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6C6C6C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548143" y="4754909"/>
            <a:ext cx="4221081" cy="17727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681">
              <a:lnSpc>
                <a:spcPct val="130000"/>
              </a:lnSpc>
              <a:defRPr/>
            </a:pPr>
            <a:r>
              <a:rPr lang="en-US" altLang="zh-CN" sz="1400" kern="0" dirty="0" err="1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</a:rPr>
              <a:t>npm</a:t>
            </a:r>
            <a:r>
              <a:rPr lang="en-US" altLang="zh-CN" sz="1400" kern="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</a:rPr>
              <a:t> install &lt;</a:t>
            </a:r>
            <a:r>
              <a:rPr lang="zh-CN" altLang="en-US" sz="1400" kern="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</a:rPr>
              <a:t>模块名</a:t>
            </a:r>
            <a:r>
              <a:rPr lang="en-US" altLang="zh-CN" sz="1400" kern="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</a:rPr>
              <a:t>&gt; -g</a:t>
            </a:r>
          </a:p>
          <a:p>
            <a:pPr defTabSz="685681">
              <a:lnSpc>
                <a:spcPct val="130000"/>
              </a:lnSpc>
              <a:defRPr/>
            </a:pPr>
            <a:r>
              <a:rPr lang="zh-CN" altLang="en-US" sz="1400" kern="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</a:rPr>
              <a:t>npm ls </a:t>
            </a:r>
            <a:r>
              <a:rPr lang="en-US" altLang="zh-CN" sz="1400" kern="0" dirty="0" smtClean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</a:rPr>
              <a:t>–</a:t>
            </a:r>
            <a:r>
              <a:rPr lang="zh-CN" altLang="en-US" sz="1400" kern="0" dirty="0" smtClean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</a:rPr>
              <a:t>g</a:t>
            </a:r>
            <a:endParaRPr lang="en-US" altLang="zh-CN" sz="1400" kern="0" dirty="0" smtClean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ea"/>
            </a:endParaRPr>
          </a:p>
          <a:p>
            <a:pPr defTabSz="685681">
              <a:lnSpc>
                <a:spcPct val="130000"/>
              </a:lnSpc>
              <a:defRPr/>
            </a:pPr>
            <a:endParaRPr lang="en-US" altLang="zh-CN" sz="1400" kern="0" dirty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ea"/>
            </a:endParaRPr>
          </a:p>
          <a:p>
            <a:pPr defTabSz="685681">
              <a:lnSpc>
                <a:spcPct val="130000"/>
              </a:lnSpc>
              <a:defRPr/>
            </a:pPr>
            <a:r>
              <a:rPr lang="zh-CN" altLang="en-US" sz="1400" kern="0" dirty="0" smtClean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</a:rPr>
              <a:t>项目中通过</a:t>
            </a:r>
            <a:r>
              <a:rPr lang="en-US" altLang="zh-CN" sz="1400" kern="0" dirty="0" err="1" smtClean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</a:rPr>
              <a:t>package.json</a:t>
            </a:r>
            <a:r>
              <a:rPr lang="zh-CN" altLang="en-US" sz="1400" kern="0" dirty="0" smtClean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</a:rPr>
              <a:t>控制需要安装哪些模块，安装路径为</a:t>
            </a:r>
            <a:r>
              <a:rPr lang="en-US" altLang="zh-CN" sz="1400" kern="0" dirty="0" err="1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</a:rPr>
              <a:t>node_module</a:t>
            </a:r>
            <a:endParaRPr lang="en-US" altLang="zh-CN" sz="1400" kern="0" dirty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ea"/>
            </a:endParaRPr>
          </a:p>
          <a:p>
            <a:pPr defTabSz="685681">
              <a:lnSpc>
                <a:spcPct val="130000"/>
              </a:lnSpc>
              <a:defRPr/>
            </a:pPr>
            <a:endParaRPr lang="en-US" altLang="zh-CN" sz="1400" kern="0" dirty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1468" y="1310318"/>
            <a:ext cx="6217297" cy="50497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0373" y="2120153"/>
            <a:ext cx="2521819" cy="3272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135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7329" y="2356597"/>
            <a:ext cx="4761865" cy="3485515"/>
          </a:xfrm>
          <a:prstGeom prst="rect">
            <a:avLst/>
          </a:prstGeom>
        </p:spPr>
      </p:pic>
      <p:pic>
        <p:nvPicPr>
          <p:cNvPr id="3" name="图片 2" descr="捕获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68456"/>
            <a:ext cx="5408594" cy="7320170"/>
          </a:xfrm>
          <a:prstGeom prst="rect">
            <a:avLst/>
          </a:prstGeom>
        </p:spPr>
      </p:pic>
      <p:sp>
        <p:nvSpPr>
          <p:cNvPr id="4" name="文本占位符 1"/>
          <p:cNvSpPr txBox="1">
            <a:spLocks/>
          </p:cNvSpPr>
          <p:nvPr/>
        </p:nvSpPr>
        <p:spPr>
          <a:xfrm>
            <a:off x="8910118" y="865356"/>
            <a:ext cx="2724149" cy="287982"/>
          </a:xfrm>
          <a:prstGeom prst="rect">
            <a:avLst/>
          </a:prstGeom>
          <a:noFill/>
        </p:spPr>
        <p:txBody>
          <a:bodyPr/>
          <a:lstStyle>
            <a:lvl1pPr marR="0" indent="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1"/>
                </a:solidFill>
                <a:cs typeface="+mn-ea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zh-CN" sz="1600" dirty="0" smtClean="0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sym typeface="+mn-lt"/>
              </a:rPr>
              <a:t>NPM </a:t>
            </a:r>
            <a:r>
              <a:rPr lang="zh-CN" altLang="en-US" sz="1600" dirty="0" smtClean="0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sym typeface="+mn-lt"/>
              </a:rPr>
              <a:t>包下载排行</a:t>
            </a:r>
            <a:r>
              <a:rPr lang="zh-CN" altLang="en-US" sz="1600" dirty="0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sym typeface="+mn-lt"/>
              </a:rPr>
              <a:t>	</a:t>
            </a:r>
          </a:p>
          <a:p>
            <a:endParaRPr lang="zh-CN" altLang="en-US" sz="1600" dirty="0">
              <a:solidFill>
                <a:srgbClr val="FF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sym typeface="+mn-lt"/>
            </a:endParaRPr>
          </a:p>
          <a:p>
            <a:endParaRPr lang="zh-CN" altLang="en-US" sz="1600" dirty="0">
              <a:solidFill>
                <a:srgbClr val="FF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sym typeface="+mn-lt"/>
            </a:endParaRPr>
          </a:p>
        </p:txBody>
      </p:sp>
      <p:sp>
        <p:nvSpPr>
          <p:cNvPr id="5" name="文本占位符 2"/>
          <p:cNvSpPr txBox="1">
            <a:spLocks/>
          </p:cNvSpPr>
          <p:nvPr/>
        </p:nvSpPr>
        <p:spPr>
          <a:xfrm>
            <a:off x="8910118" y="265669"/>
            <a:ext cx="3804396" cy="432048"/>
          </a:xfrm>
          <a:prstGeom prst="rect">
            <a:avLst/>
          </a:prstGeom>
        </p:spPr>
        <p:txBody>
          <a:bodyPr/>
          <a:lstStyle>
            <a:lvl1pPr marR="0" indent="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800" baseline="0">
                <a:cs typeface="+mn-ea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  <a:sym typeface="+mn-lt"/>
              </a:rPr>
              <a:t>Node.js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7776846" y="192921"/>
            <a:ext cx="3348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>
            <a:off x="8910117" y="800961"/>
            <a:ext cx="4142927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组合 33"/>
          <p:cNvGrpSpPr/>
          <p:nvPr/>
        </p:nvGrpSpPr>
        <p:grpSpPr>
          <a:xfrm>
            <a:off x="0" y="1595428"/>
            <a:ext cx="7176116" cy="843667"/>
            <a:chOff x="0" y="1556791"/>
            <a:chExt cx="7176116" cy="843667"/>
          </a:xfrm>
        </p:grpSpPr>
        <p:pic>
          <p:nvPicPr>
            <p:cNvPr id="6" name="Picture 2" descr="http://dc.officeplus.cn/t/22/3378CB5DB6EF2E5BAFE8C8436C88378.jpg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925" b="11951"/>
            <a:stretch/>
          </p:blipFill>
          <p:spPr bwMode="auto">
            <a:xfrm>
              <a:off x="3599568" y="1556791"/>
              <a:ext cx="2311835" cy="8436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流程图: 手动输入 7"/>
            <p:cNvSpPr/>
            <p:nvPr/>
          </p:nvSpPr>
          <p:spPr>
            <a:xfrm rot="5400000" flipH="1">
              <a:off x="1838437" y="-281645"/>
              <a:ext cx="834949" cy="4511824"/>
            </a:xfrm>
            <a:prstGeom prst="flowChartManualInput">
              <a:avLst/>
            </a:prstGeom>
            <a:solidFill>
              <a:srgbClr val="FD4F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6C6C6C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5569589" y="1665338"/>
              <a:ext cx="1606527" cy="540930"/>
            </a:xfrm>
            <a:prstGeom prst="rect">
              <a:avLst/>
            </a:prstGeom>
            <a:solidFill>
              <a:srgbClr val="FD4F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6C6C6C"/>
                  </a:solidFill>
                  <a:effectLst/>
                  <a:uLnTx/>
                  <a:uFillTx/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  <a:sym typeface="+mn-lt"/>
                </a:rPr>
                <a:t>前端</a:t>
              </a:r>
              <a:endPara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6C6C6C"/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425282" y="1634082"/>
              <a:ext cx="3317147" cy="709423"/>
            </a:xfrm>
            <a:prstGeom prst="rect">
              <a:avLst/>
            </a:prstGeom>
          </p:spPr>
          <p:txBody>
            <a:bodyPr wrap="square" lIns="68570" tIns="34289" rIns="68570" bIns="34289">
              <a:spAutoFit/>
            </a:bodyPr>
            <a:lstStyle/>
            <a:p>
              <a:pPr marL="0" marR="0" lvl="0" indent="0" defTabSz="685681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6C6C6C"/>
                  </a:solidFill>
                  <a:effectLst/>
                  <a:uLnTx/>
                  <a:uFillTx/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  <a:sym typeface="+mn-lt"/>
                </a:rPr>
                <a:t>什么是前端</a:t>
              </a:r>
              <a:endParaRPr kumimoji="0" lang="en-US" altLang="zh-CN" sz="16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6C6C6C"/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endParaRPr>
            </a:p>
            <a:p>
              <a:pPr marL="0" marR="0" lvl="0" indent="0" defTabSz="685681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600" kern="0" noProof="0" dirty="0" smtClean="0">
                  <a:solidFill>
                    <a:sysClr val="windowText" lastClr="6C6C6C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  <a:sym typeface="+mn-lt"/>
                </a:rPr>
                <a:t>国内前端现状</a:t>
              </a:r>
              <a:endPara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6C6C6C"/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-8669" y="2672315"/>
            <a:ext cx="8289810" cy="824912"/>
            <a:chOff x="-8669" y="2633678"/>
            <a:chExt cx="8289810" cy="824912"/>
          </a:xfrm>
        </p:grpSpPr>
        <p:pic>
          <p:nvPicPr>
            <p:cNvPr id="5" name="Picture 2" descr="http://dc.officeplus.cn/t/22/3378CB5DB6EF2E5BAFE8C8436C88378.jp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925" b="11951"/>
            <a:stretch/>
          </p:blipFill>
          <p:spPr bwMode="auto">
            <a:xfrm>
              <a:off x="4414993" y="2648200"/>
              <a:ext cx="2320079" cy="7958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流程图: 手动输入 9"/>
            <p:cNvSpPr/>
            <p:nvPr/>
          </p:nvSpPr>
          <p:spPr>
            <a:xfrm rot="5400000" flipH="1">
              <a:off x="2368004" y="257005"/>
              <a:ext cx="824912" cy="5578258"/>
            </a:xfrm>
            <a:prstGeom prst="flowChartManualInput">
              <a:avLst/>
            </a:prstGeom>
            <a:solidFill>
              <a:srgbClr val="FFE6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6C6C6C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6621989" y="2837663"/>
              <a:ext cx="1659152" cy="475993"/>
            </a:xfrm>
            <a:prstGeom prst="rect">
              <a:avLst/>
            </a:prstGeom>
            <a:solidFill>
              <a:srgbClr val="FFE6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400" kern="0" dirty="0">
                  <a:solidFill>
                    <a:sysClr val="windowText" lastClr="6C6C6C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  <a:sym typeface="+mn-lt"/>
                </a:rPr>
                <a:t>问题</a:t>
              </a:r>
            </a:p>
          </p:txBody>
        </p:sp>
        <p:sp>
          <p:nvSpPr>
            <p:cNvPr id="15" name="矩形 14"/>
            <p:cNvSpPr/>
            <p:nvPr/>
          </p:nvSpPr>
          <p:spPr>
            <a:xfrm>
              <a:off x="425281" y="2711421"/>
              <a:ext cx="3317147" cy="709423"/>
            </a:xfrm>
            <a:prstGeom prst="rect">
              <a:avLst/>
            </a:prstGeom>
          </p:spPr>
          <p:txBody>
            <a:bodyPr wrap="square" lIns="68570" tIns="34289" rIns="68570" bIns="34289">
              <a:spAutoFit/>
            </a:bodyPr>
            <a:lstStyle/>
            <a:p>
              <a:pPr marL="0" marR="0" lvl="0" indent="0" defTabSz="685681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600" kern="0" dirty="0">
                  <a:solidFill>
                    <a:sysClr val="windowText" lastClr="6C6C6C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  <a:sym typeface="+mn-lt"/>
                </a:rPr>
                <a:t>开发</a:t>
              </a:r>
              <a:r>
                <a:rPr lang="zh-CN" altLang="en-US" sz="1600" kern="0" dirty="0" smtClean="0">
                  <a:solidFill>
                    <a:sysClr val="windowText" lastClr="6C6C6C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  <a:sym typeface="+mn-lt"/>
                </a:rPr>
                <a:t>中的问题：</a:t>
              </a:r>
              <a:endParaRPr lang="en-US" altLang="zh-CN" sz="1600" kern="0" dirty="0" smtClean="0">
                <a:solidFill>
                  <a:sysClr val="windowText" lastClr="6C6C6C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endParaRPr>
            </a:p>
            <a:p>
              <a:pPr marL="0" marR="0" lvl="0" indent="0" defTabSz="685681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6C6C6C"/>
                  </a:solidFill>
                  <a:effectLst/>
                  <a:uLnTx/>
                  <a:uFillTx/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  <a:sym typeface="+mn-lt"/>
                </a:rPr>
                <a:t>组件化</a:t>
              </a:r>
              <a:r>
                <a:rPr lang="zh-CN" altLang="en-US" sz="1600" kern="0" dirty="0" smtClean="0">
                  <a:solidFill>
                    <a:sysClr val="windowText" lastClr="6C6C6C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  <a:sym typeface="+mn-lt"/>
                </a:rPr>
                <a:t>、静态资源管理</a:t>
              </a:r>
              <a:endParaRPr kumimoji="0" lang="en-US" altLang="zh-CN" sz="16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6C6C6C"/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-8671" y="3765104"/>
            <a:ext cx="8961719" cy="854385"/>
            <a:chOff x="-8671" y="3765104"/>
            <a:chExt cx="8961719" cy="854385"/>
          </a:xfrm>
        </p:grpSpPr>
        <p:pic>
          <p:nvPicPr>
            <p:cNvPr id="4" name="Picture 2" descr="http://dc.officeplus.cn/t/22/3378CB5DB6EF2E5BAFE8C8436C88378.jpg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925" b="11951"/>
            <a:stretch/>
          </p:blipFill>
          <p:spPr bwMode="auto">
            <a:xfrm>
              <a:off x="5467973" y="3779628"/>
              <a:ext cx="2194956" cy="8247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流程图: 手动输入 11"/>
            <p:cNvSpPr/>
            <p:nvPr/>
          </p:nvSpPr>
          <p:spPr>
            <a:xfrm rot="5400000" flipH="1">
              <a:off x="2980089" y="776344"/>
              <a:ext cx="854385" cy="6831905"/>
            </a:xfrm>
            <a:prstGeom prst="flowChartManualInput">
              <a:avLst/>
            </a:prstGeom>
            <a:solidFill>
              <a:srgbClr val="00D5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6C6C6C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7257188" y="3949153"/>
              <a:ext cx="1695860" cy="438104"/>
            </a:xfrm>
            <a:prstGeom prst="rect">
              <a:avLst/>
            </a:prstGeom>
            <a:solidFill>
              <a:srgbClr val="00D5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6C6C6C"/>
                  </a:solidFill>
                  <a:effectLst/>
                  <a:uLnTx/>
                  <a:uFillTx/>
                  <a:cs typeface="+mn-ea"/>
                  <a:sym typeface="+mn-lt"/>
                </a:rPr>
                <a:t>Node.js</a:t>
              </a:r>
              <a:endPara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6C6C6C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425280" y="3834728"/>
              <a:ext cx="3317147" cy="678710"/>
            </a:xfrm>
            <a:prstGeom prst="rect">
              <a:avLst/>
            </a:prstGeom>
          </p:spPr>
          <p:txBody>
            <a:bodyPr wrap="square" lIns="68570" tIns="34289" rIns="68570" bIns="34289">
              <a:spAutoFit/>
            </a:bodyPr>
            <a:lstStyle/>
            <a:p>
              <a:pPr marL="0" marR="0" lvl="0" indent="0" defTabSz="685681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1600" kern="0" dirty="0">
                  <a:solidFill>
                    <a:sysClr val="windowText" lastClr="6C6C6C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  <a:sym typeface="+mn-lt"/>
                </a:rPr>
                <a:t>Node.js</a:t>
              </a:r>
              <a:r>
                <a:rPr lang="zh-CN" altLang="en-US" sz="1600" kern="0" dirty="0">
                  <a:solidFill>
                    <a:sysClr val="windowText" lastClr="6C6C6C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  <a:sym typeface="+mn-lt"/>
                </a:rPr>
                <a:t>是什么</a:t>
              </a:r>
              <a:endParaRPr lang="en-US" altLang="zh-CN" sz="1600" kern="0" dirty="0">
                <a:solidFill>
                  <a:sysClr val="windowText" lastClr="6C6C6C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endParaRPr>
            </a:p>
            <a:p>
              <a:pPr marL="0" marR="0" lvl="0" indent="0" defTabSz="685681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1600" kern="0" dirty="0">
                  <a:solidFill>
                    <a:sysClr val="windowText" lastClr="6C6C6C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  <a:sym typeface="+mn-lt"/>
                </a:rPr>
                <a:t>Node.js</a:t>
              </a:r>
              <a:r>
                <a:rPr lang="zh-CN" altLang="en-US" sz="1600" kern="0" dirty="0">
                  <a:solidFill>
                    <a:sysClr val="windowText" lastClr="6C6C6C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  <a:sym typeface="+mn-lt"/>
                </a:rPr>
                <a:t>与前端工程化</a:t>
              </a:r>
            </a:p>
          </p:txBody>
        </p:sp>
      </p:grpSp>
      <p:sp>
        <p:nvSpPr>
          <p:cNvPr id="17" name="文本占位符 17"/>
          <p:cNvSpPr txBox="1">
            <a:spLocks/>
          </p:cNvSpPr>
          <p:nvPr/>
        </p:nvSpPr>
        <p:spPr>
          <a:xfrm>
            <a:off x="9526311" y="962615"/>
            <a:ext cx="2076987" cy="2771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600" dirty="0" smtClean="0">
                <a:solidFill>
                  <a:srgbClr val="FD4F69"/>
                </a:solidFill>
                <a:cs typeface="+mn-ea"/>
              </a:rPr>
              <a:t>PART FOUR</a:t>
            </a:r>
            <a:endParaRPr lang="zh-CN" altLang="en-US" sz="1600" dirty="0">
              <a:solidFill>
                <a:srgbClr val="FD4F69"/>
              </a:solidFill>
              <a:cs typeface="+mn-ea"/>
            </a:endParaRPr>
          </a:p>
        </p:txBody>
      </p:sp>
      <p:sp>
        <p:nvSpPr>
          <p:cNvPr id="18" name="文本占位符 18"/>
          <p:cNvSpPr txBox="1">
            <a:spLocks/>
          </p:cNvSpPr>
          <p:nvPr/>
        </p:nvSpPr>
        <p:spPr>
          <a:xfrm>
            <a:off x="8573842" y="373453"/>
            <a:ext cx="2758016" cy="4320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dirty="0">
                <a:solidFill>
                  <a:schemeClr val="tx1"/>
                </a:solidFill>
                <a:cs typeface="+mn-ea"/>
              </a:rPr>
              <a:t>C</a:t>
            </a:r>
            <a:r>
              <a:rPr lang="en-US" altLang="zh-CN" sz="2800" dirty="0" smtClean="0">
                <a:solidFill>
                  <a:schemeClr val="tx1"/>
                </a:solidFill>
                <a:cs typeface="+mn-ea"/>
              </a:rPr>
              <a:t>ontent</a:t>
            </a:r>
            <a:endParaRPr lang="en-US" altLang="zh-CN" sz="2800" dirty="0">
              <a:solidFill>
                <a:schemeClr val="tx1"/>
              </a:solidFill>
              <a:cs typeface="+mn-ea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7629972" y="805501"/>
            <a:ext cx="293483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>
            <a:off x="8279243" y="290560"/>
            <a:ext cx="4142927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2" name="组合 1"/>
          <p:cNvGrpSpPr/>
          <p:nvPr/>
        </p:nvGrpSpPr>
        <p:grpSpPr>
          <a:xfrm>
            <a:off x="-1900" y="4964639"/>
            <a:ext cx="9528210" cy="835123"/>
            <a:chOff x="-1900" y="4964639"/>
            <a:chExt cx="9528210" cy="835123"/>
          </a:xfrm>
        </p:grpSpPr>
        <p:pic>
          <p:nvPicPr>
            <p:cNvPr id="38" name="Picture 2" descr="http://dc.officeplus.cn/t/22/3378CB5DB6EF2E5BAFE8C8436C88378.jpg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925" b="11951"/>
            <a:stretch/>
          </p:blipFill>
          <p:spPr bwMode="auto">
            <a:xfrm>
              <a:off x="5569589" y="4964812"/>
              <a:ext cx="2142509" cy="8349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9" name="流程图: 手动输入 38"/>
            <p:cNvSpPr/>
            <p:nvPr/>
          </p:nvSpPr>
          <p:spPr>
            <a:xfrm rot="5400000" flipH="1">
              <a:off x="3068018" y="1894721"/>
              <a:ext cx="834949" cy="6974785"/>
            </a:xfrm>
            <a:prstGeom prst="flowChartManualInput">
              <a:avLst/>
            </a:prstGeom>
            <a:solidFill>
              <a:srgbClr val="FD4F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6C6C6C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0" name="矩形 39"/>
            <p:cNvSpPr/>
            <p:nvPr/>
          </p:nvSpPr>
          <p:spPr>
            <a:xfrm>
              <a:off x="7393217" y="5073185"/>
              <a:ext cx="2133093" cy="540930"/>
            </a:xfrm>
            <a:prstGeom prst="rect">
              <a:avLst/>
            </a:prstGeom>
            <a:solidFill>
              <a:srgbClr val="FD4F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400" kern="0" dirty="0">
                  <a:solidFill>
                    <a:sysClr val="windowText" lastClr="6C6C6C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  <a:sym typeface="+mn-lt"/>
                </a:rPr>
                <a:t>工程化</a:t>
              </a:r>
              <a:endPara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6C6C6C"/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41" name="矩形 40"/>
            <p:cNvSpPr/>
            <p:nvPr/>
          </p:nvSpPr>
          <p:spPr>
            <a:xfrm>
              <a:off x="425978" y="5031208"/>
              <a:ext cx="4404398" cy="678710"/>
            </a:xfrm>
            <a:prstGeom prst="rect">
              <a:avLst/>
            </a:prstGeom>
          </p:spPr>
          <p:txBody>
            <a:bodyPr wrap="square" lIns="68570" tIns="34289" rIns="68570" bIns="34289">
              <a:spAutoFit/>
            </a:bodyPr>
            <a:lstStyle/>
            <a:p>
              <a:pPr marL="0" marR="0" lvl="0" indent="0" defTabSz="685681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600" kern="0" dirty="0">
                  <a:solidFill>
                    <a:sysClr val="windowText" lastClr="6C6C6C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  <a:sym typeface="+mn-lt"/>
                </a:rPr>
                <a:t>前端工程化是什么</a:t>
              </a:r>
              <a:endParaRPr lang="en-US" altLang="zh-CN" sz="1600" kern="0" dirty="0">
                <a:solidFill>
                  <a:sysClr val="windowText" lastClr="6C6C6C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endParaRPr>
            </a:p>
            <a:p>
              <a:pPr marL="0" marR="0" lvl="0" indent="0" defTabSz="685681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600" kern="0" dirty="0">
                  <a:solidFill>
                    <a:sysClr val="windowText" lastClr="6C6C6C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  <a:sym typeface="+mn-lt"/>
                </a:rPr>
                <a:t>前端工程化如何解决问题</a:t>
              </a: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-10568" y="6041526"/>
            <a:ext cx="10378061" cy="824912"/>
            <a:chOff x="-10568" y="6041526"/>
            <a:chExt cx="10378061" cy="824912"/>
          </a:xfrm>
        </p:grpSpPr>
        <p:pic>
          <p:nvPicPr>
            <p:cNvPr id="43" name="Picture 2" descr="http://dc.officeplus.cn/t/22/3378CB5DB6EF2E5BAFE8C8436C88378.jp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925" b="11951"/>
            <a:stretch/>
          </p:blipFill>
          <p:spPr bwMode="auto">
            <a:xfrm>
              <a:off x="6214407" y="6054230"/>
              <a:ext cx="2474315" cy="7958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4" name="流程图: 手动输入 43"/>
            <p:cNvSpPr/>
            <p:nvPr/>
          </p:nvSpPr>
          <p:spPr>
            <a:xfrm rot="5400000" flipH="1">
              <a:off x="3484558" y="2546400"/>
              <a:ext cx="824912" cy="7815164"/>
            </a:xfrm>
            <a:prstGeom prst="flowChartManualInput">
              <a:avLst/>
            </a:prstGeom>
            <a:solidFill>
              <a:srgbClr val="FFE6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6C6C6C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5" name="矩形 44"/>
            <p:cNvSpPr/>
            <p:nvPr/>
          </p:nvSpPr>
          <p:spPr>
            <a:xfrm>
              <a:off x="8290391" y="6245510"/>
              <a:ext cx="2077102" cy="475993"/>
            </a:xfrm>
            <a:prstGeom prst="rect">
              <a:avLst/>
            </a:prstGeom>
            <a:solidFill>
              <a:srgbClr val="FFE6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400" kern="0" dirty="0">
                  <a:solidFill>
                    <a:sysClr val="windowText" lastClr="6C6C6C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  <a:sym typeface="+mn-lt"/>
                </a:rPr>
                <a:t>演示</a:t>
              </a:r>
            </a:p>
          </p:txBody>
        </p:sp>
        <p:sp>
          <p:nvSpPr>
            <p:cNvPr id="46" name="矩形 45"/>
            <p:cNvSpPr/>
            <p:nvPr/>
          </p:nvSpPr>
          <p:spPr>
            <a:xfrm>
              <a:off x="409877" y="6226255"/>
              <a:ext cx="4152755" cy="358622"/>
            </a:xfrm>
            <a:prstGeom prst="rect">
              <a:avLst/>
            </a:prstGeom>
          </p:spPr>
          <p:txBody>
            <a:bodyPr wrap="square" lIns="68570" tIns="34289" rIns="68570" bIns="34289">
              <a:spAutoFit/>
            </a:bodyPr>
            <a:lstStyle/>
            <a:p>
              <a:pPr marL="0" marR="0" lvl="0" indent="0" defTabSz="685681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1600" kern="0" dirty="0" err="1">
                  <a:solidFill>
                    <a:sysClr val="windowText" lastClr="6C6C6C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  <a:sym typeface="+mn-lt"/>
                </a:rPr>
                <a:t>Webpack</a:t>
              </a:r>
              <a:r>
                <a:rPr lang="zh-CN" altLang="en-US" sz="1600" kern="0" dirty="0">
                  <a:solidFill>
                    <a:sysClr val="windowText" lastClr="6C6C6C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  <a:sym typeface="+mn-lt"/>
                </a:rPr>
                <a:t>搭建简单项目演示</a:t>
              </a:r>
              <a:endParaRPr lang="en-US" altLang="zh-CN" sz="1600" kern="0" dirty="0">
                <a:solidFill>
                  <a:sysClr val="windowText" lastClr="6C6C6C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28086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6093" y="1050413"/>
            <a:ext cx="10564496" cy="5807587"/>
          </a:xfrm>
          <a:prstGeom prst="rect">
            <a:avLst/>
          </a:prstGeom>
        </p:spPr>
      </p:pic>
      <p:sp>
        <p:nvSpPr>
          <p:cNvPr id="13" name="文本占位符 1"/>
          <p:cNvSpPr txBox="1">
            <a:spLocks/>
          </p:cNvSpPr>
          <p:nvPr/>
        </p:nvSpPr>
        <p:spPr>
          <a:xfrm>
            <a:off x="704850" y="1050413"/>
            <a:ext cx="3409949" cy="287982"/>
          </a:xfrm>
          <a:prstGeom prst="rect">
            <a:avLst/>
          </a:prstGeom>
          <a:noFill/>
        </p:spPr>
        <p:txBody>
          <a:bodyPr/>
          <a:lstStyle>
            <a:lvl1pPr marR="0" indent="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1"/>
                </a:solidFill>
                <a:cs typeface="+mn-ea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zh-CN" altLang="en-US" sz="1600" dirty="0" smtClean="0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sym typeface="+mn-lt"/>
              </a:rPr>
              <a:t>前端工程化与前端性能优化的关系</a:t>
            </a:r>
            <a:endParaRPr lang="zh-CN" altLang="en-US" sz="1600" dirty="0">
              <a:solidFill>
                <a:srgbClr val="FF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sym typeface="+mn-lt"/>
            </a:endParaRPr>
          </a:p>
        </p:txBody>
      </p:sp>
      <p:sp>
        <p:nvSpPr>
          <p:cNvPr id="14" name="文本占位符 2"/>
          <p:cNvSpPr txBox="1">
            <a:spLocks/>
          </p:cNvSpPr>
          <p:nvPr/>
        </p:nvSpPr>
        <p:spPr>
          <a:xfrm>
            <a:off x="704851" y="450726"/>
            <a:ext cx="3804396" cy="432048"/>
          </a:xfrm>
          <a:prstGeom prst="rect">
            <a:avLst/>
          </a:prstGeom>
        </p:spPr>
        <p:txBody>
          <a:bodyPr/>
          <a:lstStyle>
            <a:lvl1pPr marR="0" indent="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800" baseline="0">
                <a:cs typeface="+mn-ea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  <a:sym typeface="+mn-lt"/>
              </a:rPr>
              <a:t>前端工程化</a:t>
            </a:r>
          </a:p>
        </p:txBody>
      </p:sp>
      <p:cxnSp>
        <p:nvCxnSpPr>
          <p:cNvPr id="15" name="直接连接符 14"/>
          <p:cNvCxnSpPr/>
          <p:nvPr/>
        </p:nvCxnSpPr>
        <p:spPr>
          <a:xfrm>
            <a:off x="-428420" y="377978"/>
            <a:ext cx="293483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>
            <a:off x="704849" y="986018"/>
            <a:ext cx="4824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aphicFrame>
        <p:nvGraphicFramePr>
          <p:cNvPr id="12" name="表格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5990332"/>
              </p:ext>
            </p:extLst>
          </p:nvPr>
        </p:nvGraphicFramePr>
        <p:xfrm>
          <a:off x="776567" y="3359704"/>
          <a:ext cx="8067676" cy="2421265"/>
        </p:xfrm>
        <a:graphic>
          <a:graphicData uri="http://schemas.openxmlformats.org/drawingml/2006/table">
            <a:tbl>
              <a:tblPr/>
              <a:tblGrid>
                <a:gridCol w="4033838"/>
                <a:gridCol w="4033838"/>
              </a:tblGrid>
              <a:tr h="38672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1" dirty="0">
                          <a:solidFill>
                            <a:srgbClr val="333333"/>
                          </a:solidFill>
                          <a:effectLst/>
                        </a:rPr>
                        <a:t>优化方向</a:t>
                      </a:r>
                    </a:p>
                  </a:txBody>
                  <a:tcPr marL="95250" marR="95250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1" dirty="0">
                          <a:solidFill>
                            <a:srgbClr val="333333"/>
                          </a:solidFill>
                          <a:effectLst/>
                        </a:rPr>
                        <a:t>优化手段</a:t>
                      </a:r>
                    </a:p>
                  </a:txBody>
                  <a:tcPr marL="95250" marR="95250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zh-CN" altLang="en-US" sz="1200" dirty="0">
                          <a:solidFill>
                            <a:srgbClr val="333333"/>
                          </a:solidFill>
                          <a:effectLst/>
                        </a:rPr>
                        <a:t>请求数量</a:t>
                      </a:r>
                    </a:p>
                  </a:txBody>
                  <a:tcPr marL="95250" marR="95250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200" dirty="0">
                          <a:solidFill>
                            <a:srgbClr val="333333"/>
                          </a:solidFill>
                          <a:effectLst/>
                        </a:rPr>
                        <a:t>合并脚本和样式表，</a:t>
                      </a:r>
                      <a:r>
                        <a:rPr lang="en-US" sz="1200" dirty="0">
                          <a:solidFill>
                            <a:srgbClr val="333333"/>
                          </a:solidFill>
                          <a:effectLst/>
                        </a:rPr>
                        <a:t>CSS Sprites，</a:t>
                      </a:r>
                      <a:r>
                        <a:rPr lang="zh-CN" altLang="en-US" sz="1200" dirty="0">
                          <a:solidFill>
                            <a:srgbClr val="333333"/>
                          </a:solidFill>
                          <a:effectLst/>
                        </a:rPr>
                        <a:t>拆分初始化负载，划分主域</a:t>
                      </a:r>
                    </a:p>
                  </a:txBody>
                  <a:tcPr marL="95250" marR="95250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zh-CN" altLang="en-US" sz="1200" dirty="0">
                          <a:solidFill>
                            <a:srgbClr val="333333"/>
                          </a:solidFill>
                          <a:effectLst/>
                        </a:rPr>
                        <a:t>请求带宽</a:t>
                      </a:r>
                    </a:p>
                  </a:txBody>
                  <a:tcPr marL="95250" marR="95250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200" dirty="0">
                          <a:solidFill>
                            <a:srgbClr val="333333"/>
                          </a:solidFill>
                          <a:effectLst/>
                        </a:rPr>
                        <a:t>开启 </a:t>
                      </a:r>
                      <a:r>
                        <a:rPr lang="en-US" altLang="zh-CN" sz="1200" dirty="0" err="1">
                          <a:solidFill>
                            <a:srgbClr val="333333"/>
                          </a:solidFill>
                          <a:effectLst/>
                        </a:rPr>
                        <a:t>GZip</a:t>
                      </a:r>
                      <a:r>
                        <a:rPr lang="zh-CN" altLang="en-US" sz="1200" dirty="0">
                          <a:solidFill>
                            <a:srgbClr val="333333"/>
                          </a:solidFill>
                          <a:effectLst/>
                        </a:rPr>
                        <a:t>，精简 </a:t>
                      </a:r>
                      <a:r>
                        <a:rPr lang="en-US" altLang="zh-CN" sz="1200" dirty="0">
                          <a:solidFill>
                            <a:srgbClr val="333333"/>
                          </a:solidFill>
                          <a:effectLst/>
                        </a:rPr>
                        <a:t>JavaScript</a:t>
                      </a:r>
                      <a:r>
                        <a:rPr lang="zh-CN" altLang="en-US" sz="1200" dirty="0">
                          <a:solidFill>
                            <a:srgbClr val="333333"/>
                          </a:solidFill>
                          <a:effectLst/>
                        </a:rPr>
                        <a:t>，移除重复脚本，图像优化</a:t>
                      </a:r>
                    </a:p>
                  </a:txBody>
                  <a:tcPr marL="95250" marR="95250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FAFA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zh-CN" altLang="en-US" sz="1200" dirty="0">
                          <a:solidFill>
                            <a:srgbClr val="333333"/>
                          </a:solidFill>
                          <a:effectLst/>
                        </a:rPr>
                        <a:t>缓存利用</a:t>
                      </a:r>
                    </a:p>
                  </a:txBody>
                  <a:tcPr marL="95250" marR="95250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200" dirty="0">
                          <a:solidFill>
                            <a:srgbClr val="333333"/>
                          </a:solidFill>
                          <a:effectLst/>
                        </a:rPr>
                        <a:t>使用 </a:t>
                      </a:r>
                      <a:r>
                        <a:rPr lang="en-US" sz="1200" dirty="0">
                          <a:solidFill>
                            <a:srgbClr val="333333"/>
                          </a:solidFill>
                          <a:effectLst/>
                        </a:rPr>
                        <a:t>CDN，</a:t>
                      </a:r>
                      <a:r>
                        <a:rPr lang="zh-CN" altLang="en-US" sz="1200" dirty="0">
                          <a:solidFill>
                            <a:srgbClr val="333333"/>
                          </a:solidFill>
                          <a:effectLst/>
                        </a:rPr>
                        <a:t>使用外部 </a:t>
                      </a:r>
                      <a:r>
                        <a:rPr lang="en-US" sz="1200" dirty="0">
                          <a:solidFill>
                            <a:srgbClr val="333333"/>
                          </a:solidFill>
                          <a:effectLst/>
                        </a:rPr>
                        <a:t>JavaScript </a:t>
                      </a:r>
                      <a:r>
                        <a:rPr lang="zh-CN" altLang="en-US" sz="1200" dirty="0">
                          <a:solidFill>
                            <a:srgbClr val="333333"/>
                          </a:solidFill>
                          <a:effectLst/>
                        </a:rPr>
                        <a:t>和 </a:t>
                      </a:r>
                      <a:r>
                        <a:rPr lang="en-US" sz="1200" dirty="0">
                          <a:solidFill>
                            <a:srgbClr val="333333"/>
                          </a:solidFill>
                          <a:effectLst/>
                        </a:rPr>
                        <a:t>CSS，</a:t>
                      </a:r>
                      <a:r>
                        <a:rPr lang="zh-CN" altLang="en-US" sz="1200" dirty="0">
                          <a:solidFill>
                            <a:srgbClr val="333333"/>
                          </a:solidFill>
                          <a:effectLst/>
                        </a:rPr>
                        <a:t>添加 </a:t>
                      </a:r>
                      <a:r>
                        <a:rPr lang="en-US" sz="1200" dirty="0">
                          <a:solidFill>
                            <a:srgbClr val="333333"/>
                          </a:solidFill>
                          <a:effectLst/>
                        </a:rPr>
                        <a:t>Expires </a:t>
                      </a:r>
                      <a:r>
                        <a:rPr lang="zh-CN" altLang="en-US" sz="1200" dirty="0">
                          <a:solidFill>
                            <a:srgbClr val="333333"/>
                          </a:solidFill>
                          <a:effectLst/>
                        </a:rPr>
                        <a:t>头，减少 </a:t>
                      </a:r>
                      <a:r>
                        <a:rPr lang="en-US" sz="1200" dirty="0">
                          <a:solidFill>
                            <a:srgbClr val="333333"/>
                          </a:solidFill>
                          <a:effectLst/>
                        </a:rPr>
                        <a:t>DNS </a:t>
                      </a:r>
                      <a:r>
                        <a:rPr lang="zh-CN" altLang="en-US" sz="1200" dirty="0">
                          <a:solidFill>
                            <a:srgbClr val="333333"/>
                          </a:solidFill>
                          <a:effectLst/>
                        </a:rPr>
                        <a:t>查找，配置 </a:t>
                      </a:r>
                      <a:r>
                        <a:rPr lang="en-US" sz="1200" dirty="0" err="1">
                          <a:solidFill>
                            <a:srgbClr val="333333"/>
                          </a:solidFill>
                          <a:effectLst/>
                        </a:rPr>
                        <a:t>ETag</a:t>
                      </a:r>
                      <a:r>
                        <a:rPr lang="en-US" sz="1200" dirty="0">
                          <a:solidFill>
                            <a:srgbClr val="333333"/>
                          </a:solidFill>
                          <a:effectLst/>
                        </a:rPr>
                        <a:t>，</a:t>
                      </a:r>
                      <a:r>
                        <a:rPr lang="zh-CN" altLang="en-US" sz="1200" dirty="0">
                          <a:solidFill>
                            <a:srgbClr val="333333"/>
                          </a:solidFill>
                          <a:effectLst/>
                        </a:rPr>
                        <a:t>使 </a:t>
                      </a:r>
                      <a:r>
                        <a:rPr lang="en-US" sz="1200" dirty="0" err="1">
                          <a:solidFill>
                            <a:srgbClr val="333333"/>
                          </a:solidFill>
                          <a:effectLst/>
                        </a:rPr>
                        <a:t>AjaX</a:t>
                      </a:r>
                      <a:r>
                        <a:rPr lang="en-US" sz="1200" dirty="0">
                          <a:solidFill>
                            <a:srgbClr val="333333"/>
                          </a:solidFill>
                          <a:effectLst/>
                        </a:rPr>
                        <a:t> </a:t>
                      </a:r>
                      <a:r>
                        <a:rPr lang="zh-CN" altLang="en-US" sz="1200" dirty="0">
                          <a:solidFill>
                            <a:srgbClr val="333333"/>
                          </a:solidFill>
                          <a:effectLst/>
                        </a:rPr>
                        <a:t>可缓存</a:t>
                      </a:r>
                    </a:p>
                  </a:txBody>
                  <a:tcPr marL="95250" marR="95250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zh-CN" altLang="en-US" sz="1200">
                          <a:solidFill>
                            <a:srgbClr val="333333"/>
                          </a:solidFill>
                          <a:effectLst/>
                        </a:rPr>
                        <a:t>页面结构</a:t>
                      </a:r>
                    </a:p>
                  </a:txBody>
                  <a:tcPr marL="95250" marR="95250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200" dirty="0">
                          <a:solidFill>
                            <a:srgbClr val="333333"/>
                          </a:solidFill>
                          <a:effectLst/>
                        </a:rPr>
                        <a:t>将样式表放在顶部，将脚本放在底部，尽早刷新文档的输出</a:t>
                      </a:r>
                    </a:p>
                  </a:txBody>
                  <a:tcPr marL="95250" marR="95250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FAFA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zh-CN" altLang="en-US" sz="1200">
                          <a:solidFill>
                            <a:srgbClr val="333333"/>
                          </a:solidFill>
                          <a:effectLst/>
                        </a:rPr>
                        <a:t>代码校验</a:t>
                      </a:r>
                    </a:p>
                  </a:txBody>
                  <a:tcPr marL="95250" marR="95250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200" dirty="0">
                          <a:solidFill>
                            <a:srgbClr val="333333"/>
                          </a:solidFill>
                          <a:effectLst/>
                        </a:rPr>
                        <a:t>避免 </a:t>
                      </a:r>
                      <a:r>
                        <a:rPr lang="en-US" altLang="zh-CN" sz="1200" dirty="0">
                          <a:solidFill>
                            <a:srgbClr val="333333"/>
                          </a:solidFill>
                          <a:effectLst/>
                        </a:rPr>
                        <a:t>CSS </a:t>
                      </a:r>
                      <a:r>
                        <a:rPr lang="zh-CN" altLang="en-US" sz="1200" dirty="0">
                          <a:solidFill>
                            <a:srgbClr val="333333"/>
                          </a:solidFill>
                          <a:effectLst/>
                        </a:rPr>
                        <a:t>表达式，避免重定向</a:t>
                      </a:r>
                    </a:p>
                  </a:txBody>
                  <a:tcPr marL="95250" marR="95250" marT="57150" marB="571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9" name="矩形 18"/>
          <p:cNvSpPr/>
          <p:nvPr/>
        </p:nvSpPr>
        <p:spPr>
          <a:xfrm>
            <a:off x="975530" y="1993576"/>
            <a:ext cx="846046" cy="432048"/>
          </a:xfrm>
          <a:prstGeom prst="rect">
            <a:avLst/>
          </a:prstGeom>
          <a:solidFill>
            <a:srgbClr val="FD4F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6C6C6C"/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结论</a:t>
            </a:r>
            <a:endParaRPr kumimoji="0" lang="zh-CN" altLang="en-US" sz="1800" i="0" u="none" strike="noStrike" kern="0" cap="none" spc="0" normalizeH="0" baseline="0" noProof="0" dirty="0">
              <a:ln>
                <a:noFill/>
              </a:ln>
              <a:solidFill>
                <a:sysClr val="windowText" lastClr="6C6C6C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017059" y="2018746"/>
            <a:ext cx="5611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前端工程化本质上是在解决前端性能优化问题</a:t>
            </a:r>
          </a:p>
        </p:txBody>
      </p:sp>
    </p:spTree>
    <p:extLst>
      <p:ext uri="{BB962C8B-B14F-4D97-AF65-F5344CB8AC3E}">
        <p14:creationId xmlns:p14="http://schemas.microsoft.com/office/powerpoint/2010/main" val="3957410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40471"/>
            <a:ext cx="12209860" cy="3657842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0" y="2686050"/>
            <a:ext cx="7219950" cy="21336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6C6C6C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0" y="2686050"/>
            <a:ext cx="209550" cy="2133600"/>
          </a:xfrm>
          <a:prstGeom prst="rect">
            <a:avLst/>
          </a:prstGeom>
          <a:solidFill>
            <a:srgbClr val="FD4F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6C6C6C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04850" y="2866370"/>
            <a:ext cx="297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kern="0" dirty="0" smtClean="0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前端工程化</a:t>
            </a:r>
            <a:endParaRPr kumimoji="0" lang="zh-CN" altLang="en-US" sz="18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704850" y="3413265"/>
            <a:ext cx="5553075" cy="789445"/>
          </a:xfrm>
          <a:prstGeom prst="rect">
            <a:avLst/>
          </a:prstGeom>
        </p:spPr>
        <p:txBody>
          <a:bodyPr wrap="square" lIns="68570" tIns="34289" rIns="68570" bIns="34289">
            <a:spAutoFit/>
          </a:bodyPr>
          <a:lstStyle/>
          <a:p>
            <a:pPr lvl="0" defTabSz="685681">
              <a:lnSpc>
                <a:spcPct val="130000"/>
              </a:lnSpc>
              <a:defRPr/>
            </a:pPr>
            <a:r>
              <a:rPr lang="zh-CN" altLang="en-US" sz="1200" kern="0" dirty="0" smtClean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前端工程化就是用工具来解决前端开发中遇到的一系列问题。前端</a:t>
            </a:r>
            <a:r>
              <a:rPr lang="zh-CN" altLang="en-US" sz="1200" kern="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工程化就是前端性能优化的具体实现，方便前端人员进行文件的代码检查、合并、压缩、混淆、去掉注释、</a:t>
            </a:r>
            <a:r>
              <a:rPr lang="en-US" altLang="zh-CN" sz="1200" kern="0" dirty="0" err="1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css</a:t>
            </a:r>
            <a:r>
              <a:rPr lang="zh-CN" altLang="en-US" sz="1200" kern="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优化、图片优化、编译打包成发布版等一些列重复优化的工作</a:t>
            </a:r>
            <a:r>
              <a:rPr lang="zh-CN" altLang="en-US" sz="1200" kern="0" dirty="0" smtClean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。</a:t>
            </a:r>
            <a:endParaRPr lang="zh-CN" altLang="en-US" sz="1200" kern="0" dirty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2" name="文本占位符 1"/>
          <p:cNvSpPr txBox="1">
            <a:spLocks/>
          </p:cNvSpPr>
          <p:nvPr/>
        </p:nvSpPr>
        <p:spPr>
          <a:xfrm>
            <a:off x="9140847" y="978012"/>
            <a:ext cx="6803231" cy="287982"/>
          </a:xfrm>
          <a:prstGeom prst="rect">
            <a:avLst/>
          </a:prstGeom>
          <a:noFill/>
        </p:spPr>
        <p:txBody>
          <a:bodyPr/>
          <a:lstStyle>
            <a:lvl1pPr marR="0" indent="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1"/>
                </a:solidFill>
                <a:cs typeface="+mn-ea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zh-CN" altLang="en-US" sz="1600" dirty="0" smtClean="0">
                <a:solidFill>
                  <a:srgbClr val="FD4F69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sym typeface="+mn-lt"/>
              </a:rPr>
              <a:t>前端工程化是什么</a:t>
            </a:r>
            <a:endParaRPr lang="zh-CN" altLang="en-US" sz="1600" dirty="0">
              <a:solidFill>
                <a:srgbClr val="FD4F69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sym typeface="+mn-lt"/>
            </a:endParaRPr>
          </a:p>
        </p:txBody>
      </p:sp>
      <p:sp>
        <p:nvSpPr>
          <p:cNvPr id="13" name="文本占位符 2"/>
          <p:cNvSpPr txBox="1">
            <a:spLocks/>
          </p:cNvSpPr>
          <p:nvPr/>
        </p:nvSpPr>
        <p:spPr>
          <a:xfrm>
            <a:off x="9649255" y="377673"/>
            <a:ext cx="2758016" cy="432048"/>
          </a:xfrm>
          <a:prstGeom prst="rect">
            <a:avLst/>
          </a:prstGeom>
        </p:spPr>
        <p:txBody>
          <a:bodyPr/>
          <a:lstStyle>
            <a:lvl1pPr marR="0" indent="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800" baseline="0">
                <a:cs typeface="+mn-ea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zh-CN" altLang="en-US" dirty="0" smtClean="0">
                <a:latin typeface="Microsoft YaHei UI" panose="020B0503020204020204" pitchFamily="34" charset="-122"/>
                <a:ea typeface="Microsoft YaHei UI" panose="020B0503020204020204" pitchFamily="34" charset="-122"/>
                <a:sym typeface="+mn-lt"/>
              </a:rPr>
              <a:t>前端工程化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  <a:sym typeface="+mn-lt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9744893" y="284430"/>
            <a:ext cx="293483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9140847" y="839941"/>
            <a:ext cx="4142927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3093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1466404" y="2468049"/>
            <a:ext cx="8856016" cy="1046440"/>
            <a:chOff x="1466404" y="2468049"/>
            <a:chExt cx="8856016" cy="1046440"/>
          </a:xfrm>
        </p:grpSpPr>
        <p:sp>
          <p:nvSpPr>
            <p:cNvPr id="6" name="文本框 5"/>
            <p:cNvSpPr txBox="1"/>
            <p:nvPr/>
          </p:nvSpPr>
          <p:spPr>
            <a:xfrm>
              <a:off x="1466404" y="2468049"/>
              <a:ext cx="7832144" cy="10464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400" dirty="0" smtClean="0">
                  <a:solidFill>
                    <a:srgbClr val="FD4F69"/>
                  </a:solidFill>
                </a:rPr>
                <a:t>“ </a:t>
              </a:r>
              <a:r>
                <a:rPr lang="zh-CN" altLang="en-US" dirty="0" smtClean="0"/>
                <a:t>喂喂</a:t>
              </a:r>
              <a:r>
                <a:rPr lang="zh-CN" altLang="en-US" dirty="0"/>
                <a:t>喂，那个切图的，把页面写好就发给研发工程师套模板吧</a:t>
              </a:r>
              <a:r>
                <a:rPr lang="zh-CN" altLang="en-US" dirty="0" smtClean="0"/>
                <a:t>。</a:t>
              </a:r>
              <a:endParaRPr lang="zh-CN" altLang="en-US" sz="4400" dirty="0"/>
            </a:p>
            <a:p>
              <a:endParaRPr lang="zh-CN" altLang="en-US" dirty="0"/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8506498" y="2743199"/>
              <a:ext cx="1815922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400" dirty="0" smtClean="0">
                  <a:solidFill>
                    <a:srgbClr val="FD4F69"/>
                  </a:solidFill>
                </a:rPr>
                <a:t>”</a:t>
              </a:r>
              <a:endParaRPr lang="zh-CN" altLang="en-US" sz="4400" dirty="0">
                <a:solidFill>
                  <a:srgbClr val="FD4F69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3090930" y="2446987"/>
            <a:ext cx="25886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组件</a:t>
            </a:r>
            <a:r>
              <a:rPr lang="zh-CN" altLang="en-US" sz="3600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化开发 </a:t>
            </a:r>
            <a:endParaRPr lang="zh-CN" altLang="en-US" sz="36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3251155" y="3093318"/>
            <a:ext cx="9473172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>
            <a:off x="-965915" y="2446987"/>
            <a:ext cx="6301412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9194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/>
          <p:cNvSpPr/>
          <p:nvPr/>
        </p:nvSpPr>
        <p:spPr>
          <a:xfrm>
            <a:off x="101304" y="0"/>
            <a:ext cx="5071331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0" b="1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-424134" y="0"/>
            <a:ext cx="5071331" cy="6858000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0" b="1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453283" y="1968756"/>
            <a:ext cx="3955174" cy="3085458"/>
          </a:xfrm>
          <a:prstGeom prst="rect">
            <a:avLst/>
          </a:prstGeom>
        </p:spPr>
        <p:txBody>
          <a:bodyPr wrap="square" lIns="68570" tIns="34289" rIns="68570" bIns="34289">
            <a:spAutoFit/>
          </a:bodyPr>
          <a:lstStyle/>
          <a:p>
            <a:pPr marL="342900" indent="-342900">
              <a:buAutoNum type="arabicPeriod"/>
            </a:pPr>
            <a:r>
              <a:rPr lang="zh-CN" altLang="en-US" sz="1400" dirty="0" smtClean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页面</a:t>
            </a:r>
            <a:r>
              <a:rPr lang="zh-CN" altLang="en-US" sz="140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上的每个 独立的 可视</a:t>
            </a:r>
            <a:r>
              <a:rPr lang="en-US" altLang="zh-CN" sz="140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/</a:t>
            </a:r>
            <a:r>
              <a:rPr lang="zh-CN" altLang="en-US" sz="140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可交互区域视为一个组件</a:t>
            </a:r>
            <a:r>
              <a:rPr lang="zh-CN" altLang="en-US" sz="1400" dirty="0" smtClean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；</a:t>
            </a:r>
            <a:endParaRPr lang="en-US" altLang="zh-CN" sz="1400" dirty="0" smtClean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342900" indent="-342900">
              <a:buAutoNum type="arabicPeriod"/>
            </a:pPr>
            <a:r>
              <a:rPr lang="zh-CN" altLang="en-US" sz="1400" b="1" dirty="0" smtClean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每个</a:t>
            </a:r>
            <a:r>
              <a:rPr lang="zh-CN" altLang="en-US" sz="1400" b="1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组件对应一个工程目录</a:t>
            </a:r>
            <a:r>
              <a:rPr lang="zh-CN" altLang="en-US" sz="140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，组件所需的各种资源都在这个目录下</a:t>
            </a:r>
            <a:r>
              <a:rPr lang="zh-CN" altLang="en-US" sz="1400" b="1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就近维护</a:t>
            </a:r>
            <a:r>
              <a:rPr lang="zh-CN" altLang="en-US" sz="1400" dirty="0" smtClean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；</a:t>
            </a:r>
            <a:endParaRPr lang="en-US" altLang="zh-CN" sz="1400" dirty="0" smtClean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342900" indent="-342900">
              <a:buAutoNum type="arabicPeriod"/>
            </a:pPr>
            <a:r>
              <a:rPr lang="zh-CN" altLang="en-US" sz="1400" dirty="0" smtClean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由于</a:t>
            </a:r>
            <a:r>
              <a:rPr lang="zh-CN" altLang="en-US" sz="140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组件具有独立性，因此组件与组件之间可以 </a:t>
            </a:r>
            <a:r>
              <a:rPr lang="zh-CN" altLang="en-US" sz="1400" b="1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自由组合</a:t>
            </a:r>
            <a:r>
              <a:rPr lang="zh-CN" altLang="en-US" sz="1400" dirty="0" smtClean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；</a:t>
            </a:r>
            <a:endParaRPr lang="en-US" altLang="zh-CN" sz="1400" dirty="0" smtClean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342900" indent="-342900">
              <a:buAutoNum type="arabicPeriod"/>
            </a:pPr>
            <a:r>
              <a:rPr lang="zh-CN" altLang="en-US" sz="1400" dirty="0" smtClean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页面</a:t>
            </a:r>
            <a:r>
              <a:rPr lang="zh-CN" altLang="en-US" sz="140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只不过是组件的容器，负责组合组件形成功能完整的界面</a:t>
            </a:r>
            <a:r>
              <a:rPr lang="zh-CN" altLang="en-US" sz="1400" dirty="0" smtClean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；</a:t>
            </a:r>
            <a:endParaRPr lang="en-US" altLang="zh-CN" sz="1400" dirty="0" smtClean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342900" indent="-342900">
              <a:buAutoNum type="arabicPeriod"/>
            </a:pPr>
            <a:r>
              <a:rPr lang="zh-CN" altLang="en-US" sz="1400" dirty="0" smtClean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当</a:t>
            </a:r>
            <a:r>
              <a:rPr lang="zh-CN" altLang="en-US" sz="140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不需要某个组件，或者想要替换组件时，可以整个目录删除</a:t>
            </a:r>
            <a:r>
              <a:rPr lang="en-US" altLang="zh-CN" sz="140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/</a:t>
            </a:r>
            <a:r>
              <a:rPr lang="zh-CN" altLang="en-US" sz="140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替换</a:t>
            </a:r>
            <a:r>
              <a:rPr lang="zh-CN" altLang="en-US" sz="1400" dirty="0" smtClean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。</a:t>
            </a:r>
            <a:endParaRPr lang="en-US" altLang="zh-CN" sz="1400" dirty="0" smtClean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342900" indent="-342900">
              <a:buAutoNum type="arabicPeriod"/>
            </a:pPr>
            <a:endParaRPr lang="en-US" altLang="zh-CN" sz="1400" dirty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zh-CN" altLang="en-US" sz="1400" dirty="0" smtClean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组件</a:t>
            </a:r>
            <a:r>
              <a:rPr lang="en-US" altLang="zh-CN" sz="140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HTML</a:t>
            </a:r>
            <a:r>
              <a:rPr lang="zh-CN" altLang="en-US" sz="140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部分根据业务选型的不同，可以是静态的</a:t>
            </a:r>
            <a:r>
              <a:rPr lang="en-US" altLang="zh-CN" sz="140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HTML</a:t>
            </a:r>
            <a:r>
              <a:rPr lang="zh-CN" altLang="en-US" sz="140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文件，可以是前端模板，也可以是后端</a:t>
            </a:r>
            <a:r>
              <a:rPr lang="zh-CN" altLang="en-US" sz="1400" dirty="0" smtClean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模板。</a:t>
            </a:r>
            <a:endParaRPr lang="zh-CN" altLang="en-US" sz="1400" dirty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5" name="文本占位符 1"/>
          <p:cNvSpPr txBox="1">
            <a:spLocks/>
          </p:cNvSpPr>
          <p:nvPr/>
        </p:nvSpPr>
        <p:spPr>
          <a:xfrm>
            <a:off x="8732723" y="869082"/>
            <a:ext cx="6803231" cy="287982"/>
          </a:xfrm>
          <a:prstGeom prst="rect">
            <a:avLst/>
          </a:prstGeom>
          <a:noFill/>
        </p:spPr>
        <p:txBody>
          <a:bodyPr/>
          <a:lstStyle>
            <a:lvl1pPr marR="0" indent="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1"/>
                </a:solidFill>
                <a:cs typeface="+mn-ea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zh-CN" altLang="en-US" sz="1600" dirty="0" smtClean="0">
                <a:solidFill>
                  <a:srgbClr val="FD4F69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sym typeface="+mn-lt"/>
              </a:rPr>
              <a:t>组件</a:t>
            </a:r>
            <a:r>
              <a:rPr lang="zh-CN" altLang="en-US" sz="1600" dirty="0">
                <a:solidFill>
                  <a:srgbClr val="FD4F69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sym typeface="+mn-lt"/>
              </a:rPr>
              <a:t>化开发理念</a:t>
            </a:r>
          </a:p>
        </p:txBody>
      </p:sp>
      <p:sp>
        <p:nvSpPr>
          <p:cNvPr id="16" name="文本占位符 2"/>
          <p:cNvSpPr txBox="1">
            <a:spLocks/>
          </p:cNvSpPr>
          <p:nvPr/>
        </p:nvSpPr>
        <p:spPr>
          <a:xfrm>
            <a:off x="8732724" y="303450"/>
            <a:ext cx="2758016" cy="432048"/>
          </a:xfrm>
          <a:prstGeom prst="rect">
            <a:avLst/>
          </a:prstGeom>
        </p:spPr>
        <p:txBody>
          <a:bodyPr/>
          <a:lstStyle>
            <a:lvl1pPr marR="0" indent="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800" baseline="0">
                <a:cs typeface="+mn-ea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zh-CN" altLang="en-US" dirty="0" smtClean="0">
                <a:latin typeface="Microsoft YaHei UI" panose="020B0503020204020204" pitchFamily="34" charset="-122"/>
                <a:ea typeface="Microsoft YaHei UI" panose="020B0503020204020204" pitchFamily="34" charset="-122"/>
                <a:sym typeface="+mn-lt"/>
              </a:rPr>
              <a:t>组件化开发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  <a:sym typeface="+mn-lt"/>
            </a:endParaRPr>
          </a:p>
        </p:txBody>
      </p:sp>
      <p:cxnSp>
        <p:nvCxnSpPr>
          <p:cNvPr id="17" name="直接连接符 16"/>
          <p:cNvCxnSpPr/>
          <p:nvPr/>
        </p:nvCxnSpPr>
        <p:spPr>
          <a:xfrm>
            <a:off x="7599453" y="217823"/>
            <a:ext cx="293483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>
            <a:off x="8732723" y="825863"/>
            <a:ext cx="4142927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5" name="矩形 24"/>
          <p:cNvSpPr/>
          <p:nvPr/>
        </p:nvSpPr>
        <p:spPr>
          <a:xfrm>
            <a:off x="453283" y="941040"/>
            <a:ext cx="2807176" cy="432048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kern="0" noProof="0" dirty="0" smtClean="0">
                <a:solidFill>
                  <a:sysClr val="windowText" lastClr="6C6C6C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前端组件化开发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6C6C6C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32" name="图片 3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5888" y="1373088"/>
            <a:ext cx="6324600" cy="3257550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8776" y="4968408"/>
            <a:ext cx="5438775" cy="1457325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8073" y="1819341"/>
            <a:ext cx="6082212" cy="3219318"/>
          </a:xfrm>
          <a:prstGeom prst="rect">
            <a:avLst/>
          </a:prstGeom>
        </p:spPr>
      </p:pic>
      <p:sp>
        <p:nvSpPr>
          <p:cNvPr id="39" name="文本框 38"/>
          <p:cNvSpPr txBox="1"/>
          <p:nvPr/>
        </p:nvSpPr>
        <p:spPr>
          <a:xfrm>
            <a:off x="1771964" y="5926252"/>
            <a:ext cx="1317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u="sng" dirty="0" smtClean="0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显示</a:t>
            </a:r>
            <a:r>
              <a:rPr lang="zh-CN" altLang="en-US" u="sng" dirty="0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效果</a:t>
            </a:r>
          </a:p>
        </p:txBody>
      </p:sp>
    </p:spTree>
    <p:extLst>
      <p:ext uri="{BB962C8B-B14F-4D97-AF65-F5344CB8AC3E}">
        <p14:creationId xmlns:p14="http://schemas.microsoft.com/office/powerpoint/2010/main" val="1049162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9"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6093" y="1050413"/>
            <a:ext cx="10564496" cy="5807587"/>
          </a:xfrm>
          <a:prstGeom prst="rect">
            <a:avLst/>
          </a:prstGeom>
        </p:spPr>
      </p:pic>
      <p:sp>
        <p:nvSpPr>
          <p:cNvPr id="13" name="文本占位符 1"/>
          <p:cNvSpPr txBox="1">
            <a:spLocks/>
          </p:cNvSpPr>
          <p:nvPr/>
        </p:nvSpPr>
        <p:spPr>
          <a:xfrm>
            <a:off x="704851" y="1050413"/>
            <a:ext cx="2872068" cy="287982"/>
          </a:xfrm>
          <a:prstGeom prst="rect">
            <a:avLst/>
          </a:prstGeom>
          <a:noFill/>
        </p:spPr>
        <p:txBody>
          <a:bodyPr/>
          <a:lstStyle>
            <a:lvl1pPr marR="0" indent="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1"/>
                </a:solidFill>
                <a:cs typeface="+mn-ea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zh-CN" altLang="en-US" sz="1600" dirty="0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sym typeface="+mn-lt"/>
              </a:rPr>
              <a:t>模块划分</a:t>
            </a:r>
          </a:p>
        </p:txBody>
      </p:sp>
      <p:sp>
        <p:nvSpPr>
          <p:cNvPr id="14" name="文本占位符 2"/>
          <p:cNvSpPr txBox="1">
            <a:spLocks/>
          </p:cNvSpPr>
          <p:nvPr/>
        </p:nvSpPr>
        <p:spPr>
          <a:xfrm>
            <a:off x="704851" y="450726"/>
            <a:ext cx="3804396" cy="432048"/>
          </a:xfrm>
          <a:prstGeom prst="rect">
            <a:avLst/>
          </a:prstGeom>
        </p:spPr>
        <p:txBody>
          <a:bodyPr/>
          <a:lstStyle>
            <a:lvl1pPr marR="0" indent="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800" baseline="0">
                <a:cs typeface="+mn-ea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  <a:sym typeface="+mn-lt"/>
              </a:rPr>
              <a:t>组件</a:t>
            </a:r>
            <a:r>
              <a:rPr lang="zh-CN" altLang="en-US" dirty="0" smtClean="0">
                <a:latin typeface="Microsoft YaHei UI" panose="020B0503020204020204" pitchFamily="34" charset="-122"/>
                <a:ea typeface="Microsoft YaHei UI" panose="020B0503020204020204" pitchFamily="34" charset="-122"/>
                <a:sym typeface="+mn-lt"/>
              </a:rPr>
              <a:t>化开发</a:t>
            </a:r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  <a:sym typeface="+mn-lt"/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-428420" y="377978"/>
            <a:ext cx="293483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>
            <a:off x="704849" y="986018"/>
            <a:ext cx="4824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665870"/>
              </p:ext>
            </p:extLst>
          </p:nvPr>
        </p:nvGraphicFramePr>
        <p:xfrm>
          <a:off x="785532" y="1381517"/>
          <a:ext cx="7390280" cy="227608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16142"/>
                <a:gridCol w="1966915"/>
                <a:gridCol w="4007223"/>
              </a:tblGrid>
              <a:tr h="27372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b="1" i="0" kern="1200" dirty="0" smtClean="0">
                          <a:solidFill>
                            <a:schemeClr val="tx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名称</a:t>
                      </a:r>
                      <a:endParaRPr lang="zh-CN" altLang="en-US" sz="1100" dirty="0">
                        <a:solidFill>
                          <a:schemeClr val="tx1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 smtClean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说明</a:t>
                      </a:r>
                      <a:endParaRPr lang="zh-CN" altLang="en-US" sz="1100" dirty="0">
                        <a:solidFill>
                          <a:schemeClr val="tx1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 smtClean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举例</a:t>
                      </a:r>
                      <a:endParaRPr lang="zh-CN" altLang="en-US" sz="1100" dirty="0">
                        <a:solidFill>
                          <a:schemeClr val="tx1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86920">
                <a:tc>
                  <a:txBody>
                    <a:bodyPr/>
                    <a:lstStyle/>
                    <a:p>
                      <a:r>
                        <a:rPr lang="en-US" altLang="zh-CN" sz="1100" b="0" i="0" kern="1200" dirty="0" smtClean="0">
                          <a:solidFill>
                            <a:schemeClr val="dk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JS</a:t>
                      </a:r>
                      <a:r>
                        <a:rPr lang="zh-CN" altLang="en-US" sz="1100" b="0" i="0" kern="1200" dirty="0" smtClean="0">
                          <a:solidFill>
                            <a:schemeClr val="dk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模块</a:t>
                      </a:r>
                      <a:endParaRPr lang="zh-CN" altLang="en-US" sz="1100" dirty="0"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100" b="0" i="0" kern="1200" dirty="0" smtClean="0">
                          <a:solidFill>
                            <a:schemeClr val="dk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独立的算法和数据单元</a:t>
                      </a:r>
                      <a:endParaRPr lang="zh-CN" altLang="en-US" sz="1100" dirty="0"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100" b="0" i="0" kern="1200" dirty="0" smtClean="0">
                          <a:solidFill>
                            <a:schemeClr val="dk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浏览器环境检测</a:t>
                      </a:r>
                      <a:r>
                        <a:rPr lang="en-US" altLang="zh-CN" sz="1100" b="0" i="0" kern="1200" dirty="0" smtClean="0">
                          <a:solidFill>
                            <a:schemeClr val="dk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(detect)</a:t>
                      </a:r>
                      <a:r>
                        <a:rPr lang="zh-CN" altLang="en-US" sz="1100" b="0" i="0" kern="1200" dirty="0" smtClean="0">
                          <a:solidFill>
                            <a:schemeClr val="dk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，网络请求</a:t>
                      </a:r>
                      <a:r>
                        <a:rPr lang="en-US" altLang="zh-CN" sz="1100" b="0" i="0" kern="1200" dirty="0" smtClean="0">
                          <a:solidFill>
                            <a:schemeClr val="dk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(</a:t>
                      </a:r>
                      <a:r>
                        <a:rPr lang="en-US" altLang="zh-CN" sz="11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ajax</a:t>
                      </a:r>
                      <a:r>
                        <a:rPr lang="en-US" altLang="zh-CN" sz="1100" b="0" i="0" kern="1200" dirty="0" smtClean="0">
                          <a:solidFill>
                            <a:schemeClr val="dk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)</a:t>
                      </a:r>
                      <a:r>
                        <a:rPr lang="zh-CN" altLang="en-US" sz="1100" b="0" i="0" kern="1200" dirty="0" smtClean="0">
                          <a:solidFill>
                            <a:schemeClr val="dk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，应用配置</a:t>
                      </a:r>
                      <a:r>
                        <a:rPr lang="en-US" altLang="zh-CN" sz="1100" b="0" i="0" kern="1200" dirty="0" smtClean="0">
                          <a:solidFill>
                            <a:schemeClr val="dk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(</a:t>
                      </a:r>
                      <a:r>
                        <a:rPr lang="en-US" altLang="zh-CN" sz="11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config</a:t>
                      </a:r>
                      <a:r>
                        <a:rPr lang="en-US" altLang="zh-CN" sz="1100" b="0" i="0" kern="1200" dirty="0" smtClean="0">
                          <a:solidFill>
                            <a:schemeClr val="dk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)</a:t>
                      </a:r>
                      <a:r>
                        <a:rPr lang="zh-CN" altLang="en-US" sz="1100" b="0" i="0" kern="1200" dirty="0" smtClean="0">
                          <a:solidFill>
                            <a:schemeClr val="dk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，</a:t>
                      </a:r>
                      <a:r>
                        <a:rPr lang="en-US" altLang="zh-CN" sz="1100" b="0" i="0" kern="1200" dirty="0" smtClean="0">
                          <a:solidFill>
                            <a:schemeClr val="dk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DOM</a:t>
                      </a:r>
                      <a:r>
                        <a:rPr lang="zh-CN" altLang="en-US" sz="1100" b="0" i="0" kern="1200" dirty="0" smtClean="0">
                          <a:solidFill>
                            <a:schemeClr val="dk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操作</a:t>
                      </a:r>
                      <a:r>
                        <a:rPr lang="en-US" altLang="zh-CN" sz="1100" b="0" i="0" kern="1200" dirty="0" smtClean="0">
                          <a:solidFill>
                            <a:schemeClr val="dk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(</a:t>
                      </a:r>
                      <a:r>
                        <a:rPr lang="en-US" altLang="zh-CN" sz="11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dom</a:t>
                      </a:r>
                      <a:r>
                        <a:rPr lang="en-US" altLang="zh-CN" sz="1100" b="0" i="0" kern="1200" dirty="0" smtClean="0">
                          <a:solidFill>
                            <a:schemeClr val="dk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)</a:t>
                      </a:r>
                      <a:r>
                        <a:rPr lang="zh-CN" altLang="en-US" sz="1100" b="0" i="0" kern="1200" dirty="0" smtClean="0">
                          <a:solidFill>
                            <a:schemeClr val="dk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，工具函数</a:t>
                      </a:r>
                      <a:r>
                        <a:rPr lang="en-US" altLang="zh-CN" sz="1100" b="0" i="0" kern="1200" dirty="0" smtClean="0">
                          <a:solidFill>
                            <a:schemeClr val="dk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(</a:t>
                      </a:r>
                      <a:r>
                        <a:rPr lang="en-US" altLang="zh-CN" sz="11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utils</a:t>
                      </a:r>
                      <a:r>
                        <a:rPr lang="en-US" altLang="zh-CN" sz="1100" b="0" i="0" kern="1200" dirty="0" smtClean="0">
                          <a:solidFill>
                            <a:schemeClr val="dk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)</a:t>
                      </a:r>
                      <a:r>
                        <a:rPr lang="zh-CN" altLang="en-US" sz="1100" b="0" i="0" kern="1200" dirty="0" smtClean="0">
                          <a:solidFill>
                            <a:schemeClr val="dk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，以及组件里的</a:t>
                      </a:r>
                      <a:r>
                        <a:rPr lang="en-US" altLang="zh-CN" sz="1100" b="0" i="0" kern="1200" dirty="0" smtClean="0">
                          <a:solidFill>
                            <a:schemeClr val="dk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JS</a:t>
                      </a:r>
                      <a:r>
                        <a:rPr lang="zh-CN" altLang="en-US" sz="1100" b="0" i="0" kern="1200" dirty="0" smtClean="0">
                          <a:solidFill>
                            <a:schemeClr val="dk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单元</a:t>
                      </a:r>
                      <a:endParaRPr lang="zh-CN" altLang="en-US" sz="1100" dirty="0"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407971">
                <a:tc>
                  <a:txBody>
                    <a:bodyPr/>
                    <a:lstStyle/>
                    <a:p>
                      <a:r>
                        <a:rPr lang="en-US" altLang="zh-CN" sz="1100" b="0" i="0" kern="1200" dirty="0" smtClean="0">
                          <a:solidFill>
                            <a:schemeClr val="dk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CSS</a:t>
                      </a:r>
                      <a:r>
                        <a:rPr lang="zh-CN" altLang="en-US" sz="1100" b="0" i="0" kern="1200" dirty="0" smtClean="0">
                          <a:solidFill>
                            <a:schemeClr val="dk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模块</a:t>
                      </a:r>
                      <a:endParaRPr lang="zh-CN" altLang="en-US" sz="1100" dirty="0"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100" b="0" i="0" kern="1200" dirty="0" smtClean="0">
                          <a:solidFill>
                            <a:schemeClr val="dk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独立的功能性样式单元</a:t>
                      </a:r>
                      <a:endParaRPr lang="zh-CN" altLang="en-US" sz="1100" dirty="0"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100" b="0" i="0" kern="1200" dirty="0" smtClean="0">
                          <a:solidFill>
                            <a:schemeClr val="dk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栅格系统</a:t>
                      </a:r>
                      <a:r>
                        <a:rPr lang="en-US" altLang="zh-CN" sz="1100" b="0" i="0" kern="1200" dirty="0" smtClean="0">
                          <a:solidFill>
                            <a:schemeClr val="dk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(grid)</a:t>
                      </a:r>
                      <a:r>
                        <a:rPr lang="zh-CN" altLang="en-US" sz="1100" b="0" i="0" kern="1200" dirty="0" smtClean="0">
                          <a:solidFill>
                            <a:schemeClr val="dk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，字体图标</a:t>
                      </a:r>
                      <a:r>
                        <a:rPr lang="en-US" altLang="zh-CN" sz="1100" b="0" i="0" kern="1200" dirty="0" smtClean="0">
                          <a:solidFill>
                            <a:schemeClr val="dk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(icon-fonts)</a:t>
                      </a:r>
                      <a:r>
                        <a:rPr lang="zh-CN" altLang="en-US" sz="1100" b="0" i="0" kern="1200" dirty="0" smtClean="0">
                          <a:solidFill>
                            <a:schemeClr val="dk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，动画样式</a:t>
                      </a:r>
                      <a:r>
                        <a:rPr lang="en-US" altLang="zh-CN" sz="1100" b="0" i="0" kern="1200" dirty="0" smtClean="0">
                          <a:solidFill>
                            <a:schemeClr val="dk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(animate)</a:t>
                      </a:r>
                      <a:r>
                        <a:rPr lang="zh-CN" altLang="en-US" sz="1100" b="0" i="0" kern="1200" dirty="0" smtClean="0">
                          <a:solidFill>
                            <a:schemeClr val="dk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，以及组件里的</a:t>
                      </a:r>
                      <a:r>
                        <a:rPr lang="en-US" altLang="zh-CN" sz="1100" b="0" i="0" kern="1200" dirty="0" smtClean="0">
                          <a:solidFill>
                            <a:schemeClr val="dk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CSS</a:t>
                      </a:r>
                      <a:r>
                        <a:rPr lang="zh-CN" altLang="en-US" sz="1100" b="0" i="0" kern="1200" dirty="0" smtClean="0">
                          <a:solidFill>
                            <a:schemeClr val="dk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单元</a:t>
                      </a:r>
                      <a:endParaRPr lang="zh-CN" altLang="en-US" sz="1100" dirty="0"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95480">
                <a:tc>
                  <a:txBody>
                    <a:bodyPr/>
                    <a:lstStyle/>
                    <a:p>
                      <a:r>
                        <a:rPr lang="en-US" altLang="zh-CN" sz="1100" b="0" i="0" kern="1200" dirty="0" smtClean="0">
                          <a:solidFill>
                            <a:schemeClr val="dk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UI</a:t>
                      </a:r>
                      <a:r>
                        <a:rPr lang="zh-CN" altLang="en-US" sz="1100" b="0" i="0" kern="1200" dirty="0" smtClean="0">
                          <a:solidFill>
                            <a:schemeClr val="dk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组件</a:t>
                      </a:r>
                      <a:endParaRPr lang="zh-CN" altLang="en-US" sz="1100" dirty="0"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100" b="0" i="0" kern="1200" dirty="0" smtClean="0">
                          <a:solidFill>
                            <a:schemeClr val="dk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UI</a:t>
                      </a:r>
                      <a:r>
                        <a:rPr lang="zh-CN" altLang="en-US" sz="1100" b="0" i="0" kern="1200" dirty="0" smtClean="0">
                          <a:solidFill>
                            <a:schemeClr val="dk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组件</a:t>
                      </a:r>
                      <a:endParaRPr lang="zh-CN" altLang="en-US" sz="1100" dirty="0"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100" b="0" i="0" kern="1200" dirty="0" smtClean="0">
                          <a:solidFill>
                            <a:schemeClr val="dk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页头</a:t>
                      </a:r>
                      <a:r>
                        <a:rPr lang="en-US" altLang="zh-CN" sz="1100" b="0" i="0" kern="1200" dirty="0" smtClean="0">
                          <a:solidFill>
                            <a:schemeClr val="dk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(header)</a:t>
                      </a:r>
                      <a:r>
                        <a:rPr lang="zh-CN" altLang="en-US" sz="1100" b="0" i="0" kern="1200" dirty="0" smtClean="0">
                          <a:solidFill>
                            <a:schemeClr val="dk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，页尾</a:t>
                      </a:r>
                      <a:r>
                        <a:rPr lang="en-US" altLang="zh-CN" sz="1100" b="0" i="0" kern="1200" dirty="0" smtClean="0">
                          <a:solidFill>
                            <a:schemeClr val="dk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(footer)</a:t>
                      </a:r>
                      <a:r>
                        <a:rPr lang="zh-CN" altLang="en-US" sz="1100" b="0" i="0" kern="1200" dirty="0" smtClean="0">
                          <a:solidFill>
                            <a:schemeClr val="dk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，导航栏</a:t>
                      </a:r>
                      <a:r>
                        <a:rPr lang="en-US" altLang="zh-CN" sz="1100" b="0" i="0" kern="1200" dirty="0" smtClean="0">
                          <a:solidFill>
                            <a:schemeClr val="dk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(</a:t>
                      </a:r>
                      <a:r>
                        <a:rPr lang="en-US" altLang="zh-CN" sz="1100" b="0" i="0" kern="1200" dirty="0" err="1" smtClean="0">
                          <a:solidFill>
                            <a:schemeClr val="dk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nav</a:t>
                      </a:r>
                      <a:r>
                        <a:rPr lang="en-US" altLang="zh-CN" sz="1100" b="0" i="0" kern="1200" dirty="0" smtClean="0">
                          <a:solidFill>
                            <a:schemeClr val="dk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)</a:t>
                      </a:r>
                      <a:r>
                        <a:rPr lang="zh-CN" altLang="en-US" sz="1100" b="0" i="0" kern="1200" dirty="0" smtClean="0">
                          <a:solidFill>
                            <a:schemeClr val="dk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，搜索框</a:t>
                      </a:r>
                      <a:r>
                        <a:rPr lang="en-US" altLang="zh-CN" sz="1100" b="0" i="0" kern="1200" dirty="0" smtClean="0">
                          <a:solidFill>
                            <a:schemeClr val="dk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(search)</a:t>
                      </a:r>
                      <a:endParaRPr lang="zh-CN" altLang="en-US" sz="1100" dirty="0"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6518">
                <a:tc>
                  <a:txBody>
                    <a:bodyPr/>
                    <a:lstStyle/>
                    <a:p>
                      <a:r>
                        <a:rPr lang="zh-CN" altLang="en-US" sz="1100" b="0" i="0" kern="1200" dirty="0" smtClean="0">
                          <a:solidFill>
                            <a:schemeClr val="dk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页面</a:t>
                      </a:r>
                      <a:endParaRPr lang="zh-CN" altLang="en-US" sz="1000" dirty="0"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100" b="0" i="0" kern="1200" dirty="0" smtClean="0">
                          <a:solidFill>
                            <a:schemeClr val="dk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前端这种</a:t>
                      </a:r>
                      <a:r>
                        <a:rPr lang="en-US" altLang="zh-CN" sz="1100" b="0" i="0" kern="1200" dirty="0" smtClean="0">
                          <a:solidFill>
                            <a:schemeClr val="dk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GUI</a:t>
                      </a:r>
                      <a:r>
                        <a:rPr lang="zh-CN" altLang="en-US" sz="1100" b="0" i="0" kern="1200" dirty="0" smtClean="0">
                          <a:solidFill>
                            <a:schemeClr val="dk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软件的界面状态，是</a:t>
                      </a:r>
                      <a:r>
                        <a:rPr lang="en-US" altLang="zh-CN" sz="1100" b="0" i="0" kern="1200" dirty="0" smtClean="0">
                          <a:solidFill>
                            <a:schemeClr val="dk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UI</a:t>
                      </a:r>
                      <a:r>
                        <a:rPr lang="zh-CN" altLang="en-US" sz="1100" b="0" i="0" kern="1200" dirty="0" smtClean="0">
                          <a:solidFill>
                            <a:schemeClr val="dk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组件的容器</a:t>
                      </a:r>
                      <a:endParaRPr lang="zh-CN" altLang="en-US" sz="1000" dirty="0"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100" b="0" i="0" kern="1200" dirty="0" smtClean="0">
                          <a:solidFill>
                            <a:schemeClr val="dk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首页</a:t>
                      </a:r>
                      <a:r>
                        <a:rPr lang="en-US" altLang="zh-CN" sz="1100" b="0" i="0" kern="1200" dirty="0" smtClean="0">
                          <a:solidFill>
                            <a:schemeClr val="dk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(index)</a:t>
                      </a:r>
                      <a:r>
                        <a:rPr lang="zh-CN" altLang="en-US" sz="1100" b="0" i="0" kern="1200" dirty="0" smtClean="0">
                          <a:solidFill>
                            <a:schemeClr val="dk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，列表页</a:t>
                      </a:r>
                      <a:r>
                        <a:rPr lang="en-US" altLang="zh-CN" sz="1100" b="0" i="0" kern="1200" dirty="0" smtClean="0">
                          <a:solidFill>
                            <a:schemeClr val="dk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(list)</a:t>
                      </a:r>
                      <a:r>
                        <a:rPr lang="zh-CN" altLang="en-US" sz="1100" b="0" i="0" kern="1200" dirty="0" smtClean="0">
                          <a:solidFill>
                            <a:schemeClr val="dk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，用户管理</a:t>
                      </a:r>
                      <a:r>
                        <a:rPr lang="en-US" altLang="zh-CN" sz="1100" b="0" i="0" kern="1200" dirty="0" smtClean="0">
                          <a:solidFill>
                            <a:schemeClr val="dk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(user)</a:t>
                      </a:r>
                      <a:endParaRPr lang="zh-CN" altLang="en-US" sz="1000" dirty="0"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80104">
                <a:tc>
                  <a:txBody>
                    <a:bodyPr/>
                    <a:lstStyle/>
                    <a:p>
                      <a:r>
                        <a:rPr lang="zh-CN" altLang="en-US" sz="1100" b="0" i="0" kern="1200" dirty="0" smtClean="0">
                          <a:solidFill>
                            <a:schemeClr val="dk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应用</a:t>
                      </a:r>
                      <a:endParaRPr lang="zh-CN" altLang="en-US" sz="1000" dirty="0"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100" b="0" i="0" kern="1200" dirty="0" smtClean="0">
                          <a:solidFill>
                            <a:schemeClr val="dk1"/>
                          </a:solidFill>
                          <a:effectLst/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整个项目或整个站点被称之为应用，由多个页面组成</a:t>
                      </a:r>
                      <a:endParaRPr lang="zh-CN" altLang="en-US" sz="1000" dirty="0"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000" dirty="0"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18" name="图片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497" y="4496361"/>
            <a:ext cx="4381500" cy="1809750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8165" y="3258949"/>
            <a:ext cx="2333625" cy="3495675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908" y="3182748"/>
            <a:ext cx="4705350" cy="3648075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5718" y="3258949"/>
            <a:ext cx="5648325" cy="3495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079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1"/>
          <p:cNvSpPr txBox="1">
            <a:spLocks/>
          </p:cNvSpPr>
          <p:nvPr/>
        </p:nvSpPr>
        <p:spPr>
          <a:xfrm>
            <a:off x="704851" y="1050413"/>
            <a:ext cx="2872068" cy="287982"/>
          </a:xfrm>
          <a:prstGeom prst="rect">
            <a:avLst/>
          </a:prstGeom>
          <a:noFill/>
        </p:spPr>
        <p:txBody>
          <a:bodyPr/>
          <a:lstStyle>
            <a:lvl1pPr marR="0" indent="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1"/>
                </a:solidFill>
                <a:cs typeface="+mn-ea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zh-CN" altLang="en-US" sz="1600" dirty="0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sym typeface="+mn-lt"/>
              </a:rPr>
              <a:t>源码目录</a:t>
            </a:r>
            <a:r>
              <a:rPr lang="zh-CN" altLang="en-US" sz="1600" dirty="0" smtClean="0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sym typeface="+mn-lt"/>
              </a:rPr>
              <a:t>结构</a:t>
            </a:r>
            <a:endParaRPr lang="zh-CN" altLang="en-US" sz="1600" dirty="0">
              <a:solidFill>
                <a:srgbClr val="FF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sym typeface="+mn-lt"/>
            </a:endParaRPr>
          </a:p>
        </p:txBody>
      </p:sp>
      <p:sp>
        <p:nvSpPr>
          <p:cNvPr id="7" name="文本占位符 2"/>
          <p:cNvSpPr txBox="1">
            <a:spLocks/>
          </p:cNvSpPr>
          <p:nvPr/>
        </p:nvSpPr>
        <p:spPr>
          <a:xfrm>
            <a:off x="704851" y="450726"/>
            <a:ext cx="3804396" cy="432048"/>
          </a:xfrm>
          <a:prstGeom prst="rect">
            <a:avLst/>
          </a:prstGeom>
        </p:spPr>
        <p:txBody>
          <a:bodyPr/>
          <a:lstStyle>
            <a:lvl1pPr marR="0" indent="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800" baseline="0">
                <a:cs typeface="+mn-ea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  <a:sym typeface="+mn-lt"/>
              </a:rPr>
              <a:t>组件化开发</a:t>
            </a:r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  <a:sym typeface="+mn-lt"/>
            </a:endParaRPr>
          </a:p>
        </p:txBody>
      </p:sp>
      <p:cxnSp>
        <p:nvCxnSpPr>
          <p:cNvPr id="39" name="直接连接符 38"/>
          <p:cNvCxnSpPr/>
          <p:nvPr/>
        </p:nvCxnSpPr>
        <p:spPr>
          <a:xfrm>
            <a:off x="-428420" y="377978"/>
            <a:ext cx="293483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704849" y="986018"/>
            <a:ext cx="4824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33" name="Picture 2" descr="http://dc.officeplus.cn/t/22/3378CB5DB6EF2E5BAFE8C8436C88378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58" r="26155"/>
          <a:stretch/>
        </p:blipFill>
        <p:spPr bwMode="auto">
          <a:xfrm>
            <a:off x="17930" y="1998278"/>
            <a:ext cx="5519936" cy="4851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4" name="组合 33"/>
          <p:cNvGrpSpPr/>
          <p:nvPr/>
        </p:nvGrpSpPr>
        <p:grpSpPr>
          <a:xfrm>
            <a:off x="-6750" y="1998278"/>
            <a:ext cx="3071664" cy="3071664"/>
            <a:chOff x="-24680" y="1603830"/>
            <a:chExt cx="3071664" cy="3071664"/>
          </a:xfrm>
        </p:grpSpPr>
        <p:sp>
          <p:nvSpPr>
            <p:cNvPr id="35" name="矩形 34"/>
            <p:cNvSpPr/>
            <p:nvPr/>
          </p:nvSpPr>
          <p:spPr>
            <a:xfrm>
              <a:off x="-24680" y="1603830"/>
              <a:ext cx="1872208" cy="1872208"/>
            </a:xfrm>
            <a:prstGeom prst="rect">
              <a:avLst/>
            </a:prstGeom>
            <a:solidFill>
              <a:srgbClr val="FD4F69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6C6C6C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1847528" y="3476038"/>
              <a:ext cx="1199456" cy="1199456"/>
            </a:xfrm>
            <a:prstGeom prst="rect">
              <a:avLst/>
            </a:prstGeom>
            <a:solidFill>
              <a:schemeClr val="tx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6C6C6C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pic>
        <p:nvPicPr>
          <p:cNvPr id="13" name="图片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3580" y="882774"/>
            <a:ext cx="3467100" cy="566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20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3090930" y="2446987"/>
            <a:ext cx="3937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智能静态资源管理 </a:t>
            </a:r>
            <a:endParaRPr lang="zh-CN" altLang="en-US" sz="36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3251155" y="3093318"/>
            <a:ext cx="9473172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>
            <a:off x="-965915" y="2446987"/>
            <a:ext cx="6301412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6467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0" y="0"/>
            <a:ext cx="12192000" cy="3146612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641010" y="288695"/>
            <a:ext cx="70776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sz="2400" b="1" kern="0" dirty="0" smtClean="0">
                <a:solidFill>
                  <a:schemeClr val="bg1"/>
                </a:solidFill>
                <a:cs typeface="+mn-ea"/>
                <a:sym typeface="+mn-lt"/>
              </a:rPr>
              <a:t>前端</a:t>
            </a:r>
            <a:r>
              <a:rPr lang="zh-CN" altLang="en-US" sz="2400" b="1" kern="0" dirty="0">
                <a:solidFill>
                  <a:schemeClr val="bg1"/>
                </a:solidFill>
                <a:cs typeface="+mn-ea"/>
                <a:sym typeface="+mn-lt"/>
              </a:rPr>
              <a:t>是一种远程部署，运行时增量下载的</a:t>
            </a:r>
            <a:r>
              <a:rPr lang="en-US" altLang="zh-CN" sz="2400" b="1" kern="0" dirty="0">
                <a:solidFill>
                  <a:schemeClr val="bg1"/>
                </a:solidFill>
                <a:cs typeface="+mn-ea"/>
                <a:sym typeface="+mn-lt"/>
              </a:rPr>
              <a:t>GUI</a:t>
            </a:r>
            <a:r>
              <a:rPr lang="zh-CN" altLang="en-US" sz="2400" b="1" kern="0" dirty="0" smtClean="0">
                <a:solidFill>
                  <a:schemeClr val="bg1"/>
                </a:solidFill>
                <a:cs typeface="+mn-ea"/>
                <a:sym typeface="+mn-lt"/>
              </a:rPr>
              <a:t>软件</a:t>
            </a:r>
            <a:endParaRPr lang="zh-CN" altLang="en-US" sz="2400" b="1" kern="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654722" y="865565"/>
            <a:ext cx="7839964" cy="1749708"/>
          </a:xfrm>
          <a:prstGeom prst="rect">
            <a:avLst/>
          </a:prstGeom>
        </p:spPr>
        <p:txBody>
          <a:bodyPr wrap="square" lIns="68570" tIns="34289" rIns="68570" bIns="34289">
            <a:spAutoFit/>
          </a:bodyPr>
          <a:lstStyle/>
          <a:p>
            <a:pPr marL="228600" lvl="0" indent="-228600" defTabSz="685681">
              <a:lnSpc>
                <a:spcPct val="130000"/>
              </a:lnSpc>
              <a:buAutoNum type="arabicPeriod"/>
              <a:defRPr/>
            </a:pPr>
            <a:r>
              <a:rPr lang="zh-CN" altLang="en-US" sz="1200" kern="0" dirty="0" smtClean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前端</a:t>
            </a:r>
            <a:r>
              <a:rPr lang="zh-CN" altLang="en-US" sz="1200" kern="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应用没有安装过程，其所需程序资源都部署在远程</a:t>
            </a:r>
            <a:r>
              <a:rPr lang="zh-CN" altLang="en-US" sz="1200" kern="0" dirty="0" smtClean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服务器</a:t>
            </a:r>
            <a:endParaRPr lang="en-US" altLang="zh-CN" sz="1200" kern="0" dirty="0" smtClean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ea"/>
              <a:sym typeface="+mn-lt"/>
            </a:endParaRPr>
          </a:p>
          <a:p>
            <a:pPr marL="228600" lvl="0" indent="-228600" defTabSz="685681">
              <a:lnSpc>
                <a:spcPct val="130000"/>
              </a:lnSpc>
              <a:buAutoNum type="arabicPeriod"/>
              <a:defRPr/>
            </a:pPr>
            <a:r>
              <a:rPr lang="zh-CN" altLang="en-US" sz="1200" kern="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随着页面访问的增加，渐进式的将整个程序下载到本地运行，“增量下载”是前端在工程上有别于客户端</a:t>
            </a:r>
            <a:r>
              <a:rPr lang="en-US" altLang="zh-CN" sz="1200" kern="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GUI</a:t>
            </a:r>
            <a:r>
              <a:rPr lang="zh-CN" altLang="en-US" sz="1200" kern="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软件的根本</a:t>
            </a:r>
            <a:r>
              <a:rPr lang="zh-CN" altLang="en-US" sz="1200" kern="0" dirty="0" smtClean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原因</a:t>
            </a:r>
            <a:endParaRPr lang="en-US" altLang="zh-CN" sz="1200" kern="0" dirty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ea"/>
              <a:sym typeface="+mn-lt"/>
            </a:endParaRPr>
          </a:p>
          <a:p>
            <a:pPr marL="228600" lvl="0" indent="-228600" defTabSz="685681">
              <a:lnSpc>
                <a:spcPct val="130000"/>
              </a:lnSpc>
              <a:buAutoNum type="arabicPeriod"/>
              <a:defRPr/>
            </a:pPr>
            <a:endParaRPr lang="en-US" altLang="zh-CN" sz="1200" kern="0" dirty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ea"/>
              <a:sym typeface="+mn-lt"/>
            </a:endParaRPr>
          </a:p>
          <a:p>
            <a:pPr lvl="0" defTabSz="685681">
              <a:lnSpc>
                <a:spcPct val="130000"/>
              </a:lnSpc>
              <a:defRPr/>
            </a:pPr>
            <a:r>
              <a:rPr lang="zh-CN" altLang="en-US" sz="1200" kern="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由“增量”原则引申出的前端优化技巧几乎成为了性能优化的核心，有加载相关的</a:t>
            </a:r>
            <a:r>
              <a:rPr lang="zh-CN" altLang="en-US" sz="1200" b="1" kern="0" dirty="0">
                <a:solidFill>
                  <a:srgbClr val="FD4F69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按需加载、延迟加载、预加载、请求合并</a:t>
            </a:r>
            <a:r>
              <a:rPr lang="zh-CN" altLang="en-US" sz="1200" kern="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等策略；有缓存相关的浏览器</a:t>
            </a:r>
            <a:r>
              <a:rPr lang="zh-CN" altLang="en-US" sz="1200" b="1" kern="0" dirty="0">
                <a:solidFill>
                  <a:srgbClr val="FD4F69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缓存利用，缓存更新、缓存共享、非覆盖式发布</a:t>
            </a:r>
            <a:r>
              <a:rPr lang="zh-CN" altLang="en-US" sz="1200" kern="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等方案；还有复杂的</a:t>
            </a:r>
            <a:r>
              <a:rPr lang="en-US" altLang="zh-CN" sz="1200" kern="0" dirty="0" err="1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BigRender</a:t>
            </a:r>
            <a:r>
              <a:rPr lang="zh-CN" altLang="en-US" sz="1200" kern="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、</a:t>
            </a:r>
            <a:r>
              <a:rPr lang="en-US" altLang="zh-CN" sz="1200" kern="0" dirty="0" err="1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BigPipe</a:t>
            </a:r>
            <a:r>
              <a:rPr lang="zh-CN" altLang="en-US" sz="1200" kern="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、</a:t>
            </a:r>
            <a:r>
              <a:rPr lang="en-US" altLang="zh-CN" sz="1200" kern="0" dirty="0" err="1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Quickling</a:t>
            </a:r>
            <a:r>
              <a:rPr lang="zh-CN" altLang="en-US" sz="1200" kern="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、</a:t>
            </a:r>
            <a:r>
              <a:rPr lang="en-US" altLang="zh-CN" sz="1200" kern="0" dirty="0" err="1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PageCache</a:t>
            </a:r>
            <a:r>
              <a:rPr lang="zh-CN" altLang="en-US" sz="1200" kern="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等技术。这些优化方案无不围绕着如何将增量原则做到极致而展开。</a:t>
            </a:r>
          </a:p>
        </p:txBody>
      </p:sp>
      <p:sp>
        <p:nvSpPr>
          <p:cNvPr id="18" name="文本占位符 1"/>
          <p:cNvSpPr txBox="1">
            <a:spLocks/>
          </p:cNvSpPr>
          <p:nvPr/>
        </p:nvSpPr>
        <p:spPr>
          <a:xfrm>
            <a:off x="9068727" y="1022290"/>
            <a:ext cx="6803231" cy="287982"/>
          </a:xfrm>
          <a:prstGeom prst="rect">
            <a:avLst/>
          </a:prstGeom>
          <a:noFill/>
        </p:spPr>
        <p:txBody>
          <a:bodyPr/>
          <a:lstStyle>
            <a:lvl1pPr marR="0" indent="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1"/>
                </a:solidFill>
                <a:cs typeface="+mn-ea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zh-CN" altLang="en-US" sz="1600" dirty="0" smtClean="0">
                <a:solidFill>
                  <a:srgbClr val="FD4F69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sym typeface="+mn-lt"/>
              </a:rPr>
              <a:t>前端代码部署的特点</a:t>
            </a:r>
            <a:endParaRPr lang="zh-CN" altLang="en-US" sz="1600" dirty="0">
              <a:solidFill>
                <a:srgbClr val="FD4F69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sym typeface="+mn-lt"/>
            </a:endParaRPr>
          </a:p>
        </p:txBody>
      </p:sp>
      <p:sp>
        <p:nvSpPr>
          <p:cNvPr id="19" name="文本占位符 2"/>
          <p:cNvSpPr txBox="1">
            <a:spLocks/>
          </p:cNvSpPr>
          <p:nvPr/>
        </p:nvSpPr>
        <p:spPr>
          <a:xfrm>
            <a:off x="8749553" y="401894"/>
            <a:ext cx="3077190" cy="432048"/>
          </a:xfrm>
          <a:prstGeom prst="rect">
            <a:avLst/>
          </a:prstGeom>
        </p:spPr>
        <p:txBody>
          <a:bodyPr/>
          <a:lstStyle>
            <a:lvl1pPr marR="0" indent="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800" baseline="0">
                <a:cs typeface="+mn-ea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zh-CN" altLang="en-US" dirty="0" smtClean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sym typeface="+mn-lt"/>
              </a:rPr>
              <a:t>智能静态资源管理</a:t>
            </a:r>
            <a:endParaRPr lang="zh-CN" altLang="en-US" dirty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sym typeface="+mn-lt"/>
            </a:endParaRPr>
          </a:p>
        </p:txBody>
      </p:sp>
      <p:cxnSp>
        <p:nvCxnSpPr>
          <p:cNvPr id="20" name="直接连接符 19"/>
          <p:cNvCxnSpPr/>
          <p:nvPr/>
        </p:nvCxnSpPr>
        <p:spPr>
          <a:xfrm>
            <a:off x="8016138" y="315031"/>
            <a:ext cx="293483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>
            <a:off x="8879507" y="865565"/>
            <a:ext cx="4142927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2" name="图片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0530" y="3261817"/>
            <a:ext cx="3810000" cy="2857500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2546664" y="6226085"/>
            <a:ext cx="2713050" cy="369332"/>
          </a:xfrm>
          <a:prstGeom prst="rect">
            <a:avLst/>
          </a:prstGeom>
          <a:solidFill>
            <a:srgbClr val="FD4F69"/>
          </a:solidFill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Web</a:t>
            </a:r>
            <a:r>
              <a:rPr lang="zh-CN" altLang="en-US" dirty="0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应用“免安装”的魅力</a:t>
            </a:r>
            <a:endParaRPr lang="zh-CN" altLang="zh-CN" dirty="0">
              <a:solidFill>
                <a:srgbClr val="00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6582850" y="3777827"/>
            <a:ext cx="4593313" cy="2029784"/>
          </a:xfrm>
          <a:prstGeom prst="rect">
            <a:avLst/>
          </a:prstGeom>
        </p:spPr>
        <p:txBody>
          <a:bodyPr wrap="square" lIns="68570" tIns="34289" rIns="68570" bIns="34289">
            <a:spAutoFit/>
          </a:bodyPr>
          <a:lstStyle/>
          <a:p>
            <a:pPr lvl="0" defTabSz="685681">
              <a:lnSpc>
                <a:spcPct val="130000"/>
              </a:lnSpc>
              <a:defRPr/>
            </a:pPr>
            <a:r>
              <a:rPr lang="zh-CN" altLang="en-US" sz="1400" kern="0" dirty="0">
                <a:solidFill>
                  <a:sysClr val="windowText" lastClr="6C6C6C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左</a:t>
            </a:r>
            <a:r>
              <a:rPr lang="zh-CN" altLang="en-US" sz="1400" kern="0" dirty="0" smtClean="0">
                <a:solidFill>
                  <a:sysClr val="windowText" lastClr="6C6C6C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图</a:t>
            </a:r>
            <a:r>
              <a:rPr lang="zh-CN" altLang="en-US" sz="1400" kern="0" dirty="0">
                <a:solidFill>
                  <a:sysClr val="windowText" lastClr="6C6C6C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展示了一款界面繁多功能丰富的应用，如果采用</a:t>
            </a:r>
            <a:r>
              <a:rPr lang="en-US" altLang="zh-CN" sz="1400" kern="0" dirty="0">
                <a:solidFill>
                  <a:sysClr val="windowText" lastClr="6C6C6C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Web</a:t>
            </a:r>
            <a:r>
              <a:rPr lang="zh-CN" altLang="en-US" sz="1400" kern="0" dirty="0">
                <a:solidFill>
                  <a:sysClr val="windowText" lastClr="6C6C6C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实现，相信也是不小的体量，如果用户第一次访问页面就强制其加载全站静态资源再展示，相信会有很多用户因为失去耐心而流失。根据“增量”的原则，我们应该精心规划每个页面的资源加载策略，使得用户无论访问哪个页面都能按需加载页面所需资源，没访问过的无需加载，访问过的可以缓存复用，最终带来流畅的应用体验</a:t>
            </a:r>
            <a:r>
              <a:rPr lang="zh-CN" altLang="en-US" sz="1400" kern="0" dirty="0" smtClean="0">
                <a:solidFill>
                  <a:sysClr val="windowText" lastClr="6C6C6C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。</a:t>
            </a:r>
            <a:endParaRPr lang="zh-CN" altLang="en-US" sz="1400" kern="0" dirty="0">
              <a:solidFill>
                <a:sysClr val="windowText" lastClr="6C6C6C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7214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矩形 28"/>
          <p:cNvSpPr/>
          <p:nvPr/>
        </p:nvSpPr>
        <p:spPr>
          <a:xfrm>
            <a:off x="101304" y="0"/>
            <a:ext cx="5767258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0" b="1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-367380" y="0"/>
            <a:ext cx="5767258" cy="6858000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0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文本占位符 1"/>
          <p:cNvSpPr txBox="1">
            <a:spLocks/>
          </p:cNvSpPr>
          <p:nvPr/>
        </p:nvSpPr>
        <p:spPr>
          <a:xfrm>
            <a:off x="8910118" y="865356"/>
            <a:ext cx="2959153" cy="287982"/>
          </a:xfrm>
          <a:prstGeom prst="rect">
            <a:avLst/>
          </a:prstGeom>
          <a:noFill/>
        </p:spPr>
        <p:txBody>
          <a:bodyPr/>
          <a:lstStyle>
            <a:lvl1pPr marR="0" indent="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1"/>
                </a:solidFill>
                <a:cs typeface="+mn-ea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zh-CN" altLang="en-US" sz="1600" dirty="0" smtClean="0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sym typeface="+mn-lt"/>
              </a:rPr>
              <a:t>前端工程化工具实现原理</a:t>
            </a:r>
            <a:r>
              <a:rPr lang="zh-CN" altLang="en-US" sz="1600" dirty="0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sym typeface="+mn-lt"/>
              </a:rPr>
              <a:t>	</a:t>
            </a:r>
          </a:p>
          <a:p>
            <a:endParaRPr lang="zh-CN" altLang="en-US" sz="1600" dirty="0">
              <a:solidFill>
                <a:srgbClr val="FF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sym typeface="+mn-lt"/>
            </a:endParaRPr>
          </a:p>
          <a:p>
            <a:endParaRPr lang="zh-CN" altLang="en-US" sz="1600" dirty="0">
              <a:solidFill>
                <a:srgbClr val="FF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sym typeface="+mn-lt"/>
            </a:endParaRPr>
          </a:p>
        </p:txBody>
      </p:sp>
      <p:sp>
        <p:nvSpPr>
          <p:cNvPr id="7" name="文本占位符 2"/>
          <p:cNvSpPr txBox="1">
            <a:spLocks/>
          </p:cNvSpPr>
          <p:nvPr/>
        </p:nvSpPr>
        <p:spPr>
          <a:xfrm>
            <a:off x="8910118" y="265669"/>
            <a:ext cx="3804396" cy="432048"/>
          </a:xfrm>
          <a:prstGeom prst="rect">
            <a:avLst/>
          </a:prstGeom>
        </p:spPr>
        <p:txBody>
          <a:bodyPr/>
          <a:lstStyle>
            <a:lvl1pPr marR="0" indent="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800" baseline="0">
                <a:cs typeface="+mn-ea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  <a:sym typeface="+mn-lt"/>
              </a:rPr>
              <a:t>智能静态资源管理</a:t>
            </a:r>
          </a:p>
        </p:txBody>
      </p:sp>
      <p:cxnSp>
        <p:nvCxnSpPr>
          <p:cNvPr id="39" name="直接连接符 38"/>
          <p:cNvCxnSpPr/>
          <p:nvPr/>
        </p:nvCxnSpPr>
        <p:spPr>
          <a:xfrm>
            <a:off x="7776846" y="192921"/>
            <a:ext cx="3348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8910117" y="800961"/>
            <a:ext cx="4142927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548143" y="1580680"/>
            <a:ext cx="4481055" cy="3990321"/>
          </a:xfrm>
          <a:prstGeom prst="rect">
            <a:avLst/>
          </a:prstGeom>
        </p:spPr>
        <p:txBody>
          <a:bodyPr wrap="square" lIns="68570" tIns="34289" rIns="68570" bIns="34289">
            <a:spAutoFit/>
          </a:bodyPr>
          <a:lstStyle/>
          <a:p>
            <a:pPr lvl="0" defTabSz="685681">
              <a:lnSpc>
                <a:spcPct val="130000"/>
              </a:lnSpc>
              <a:defRPr/>
            </a:pPr>
            <a:r>
              <a:rPr lang="zh-CN" altLang="en-US" sz="1400" kern="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资源表是一份数据文件（比如</a:t>
            </a:r>
            <a:r>
              <a:rPr lang="en-US" altLang="zh-CN" sz="1400" kern="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JSON</a:t>
            </a:r>
            <a:r>
              <a:rPr lang="zh-CN" altLang="en-US" sz="1400" kern="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），是项目中所有静态资源（主要是</a:t>
            </a:r>
            <a:r>
              <a:rPr lang="en-US" altLang="zh-CN" sz="1400" kern="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JS</a:t>
            </a:r>
            <a:r>
              <a:rPr lang="zh-CN" altLang="en-US" sz="1400" kern="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和</a:t>
            </a:r>
            <a:r>
              <a:rPr lang="en-US" altLang="zh-CN" sz="1400" kern="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CSS</a:t>
            </a:r>
            <a:r>
              <a:rPr lang="zh-CN" altLang="en-US" sz="1400" kern="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）的构建信息记录，通过构建工具扫描项目源码生成，是一种</a:t>
            </a:r>
            <a:r>
              <a:rPr lang="en-US" altLang="zh-CN" sz="1400" kern="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k-v</a:t>
            </a:r>
            <a:r>
              <a:rPr lang="zh-CN" altLang="en-US" sz="1400" kern="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结构的数据，以每个资源的</a:t>
            </a:r>
            <a:r>
              <a:rPr lang="en-US" altLang="zh-CN" sz="1400" kern="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id</a:t>
            </a:r>
            <a:r>
              <a:rPr lang="zh-CN" altLang="en-US" sz="1400" kern="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为</a:t>
            </a:r>
            <a:r>
              <a:rPr lang="en-US" altLang="zh-CN" sz="1400" kern="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key</a:t>
            </a:r>
            <a:r>
              <a:rPr lang="zh-CN" altLang="en-US" sz="1400" kern="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，记录了资源的类别、部署路径、依赖关系、打包合并等</a:t>
            </a:r>
            <a:r>
              <a:rPr lang="zh-CN" altLang="en-US" sz="1400" kern="0" dirty="0" smtClean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内容。</a:t>
            </a:r>
            <a:endParaRPr lang="en-US" altLang="zh-CN" sz="1400" kern="0" dirty="0" smtClean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ea"/>
              <a:sym typeface="+mn-lt"/>
            </a:endParaRPr>
          </a:p>
          <a:p>
            <a:pPr lvl="0" defTabSz="685681">
              <a:lnSpc>
                <a:spcPct val="130000"/>
              </a:lnSpc>
              <a:defRPr/>
            </a:pPr>
            <a:endParaRPr lang="en-US" altLang="zh-CN" sz="1400" kern="0" dirty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ea"/>
              <a:sym typeface="+mn-lt"/>
            </a:endParaRPr>
          </a:p>
          <a:p>
            <a:pPr lvl="0" defTabSz="685681">
              <a:lnSpc>
                <a:spcPct val="130000"/>
              </a:lnSpc>
              <a:defRPr/>
            </a:pPr>
            <a:r>
              <a:rPr lang="zh-CN" altLang="en-US" sz="1400" kern="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而资源加载框架则提供一些资源引用的</a:t>
            </a:r>
            <a:r>
              <a:rPr lang="en-US" altLang="zh-CN" sz="1400" kern="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API</a:t>
            </a:r>
            <a:r>
              <a:rPr lang="zh-CN" altLang="en-US" sz="1400" kern="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，让开发者根据</a:t>
            </a:r>
            <a:r>
              <a:rPr lang="en-US" altLang="zh-CN" sz="1400" kern="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id</a:t>
            </a:r>
            <a:r>
              <a:rPr lang="zh-CN" altLang="en-US" sz="1400" kern="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来引用资源，替代静态的</a:t>
            </a:r>
            <a:r>
              <a:rPr lang="en-US" altLang="zh-CN" sz="1400" kern="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script/link</a:t>
            </a:r>
            <a:r>
              <a:rPr lang="zh-CN" altLang="en-US" sz="1400" kern="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标签来收集、去重、按需加载资源。调用这些接口时，框架通过查表来查找资源的各项信息，并递归查找其依赖的资源的信息，然后我们可以在这个过程中实现各种性能优化算法来“智能”加载资源。根据业务场景的不同，加载框架可以在浏览器中用</a:t>
            </a:r>
            <a:r>
              <a:rPr lang="en-US" altLang="zh-CN" sz="1400" kern="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JS</a:t>
            </a:r>
            <a:r>
              <a:rPr lang="zh-CN" altLang="en-US" sz="1400" kern="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实现，也可以是后端模板引擎中用服务端语言实现，甚至二者的组合</a:t>
            </a:r>
          </a:p>
        </p:txBody>
      </p:sp>
      <p:sp>
        <p:nvSpPr>
          <p:cNvPr id="13" name="矩形 12"/>
          <p:cNvSpPr/>
          <p:nvPr/>
        </p:nvSpPr>
        <p:spPr>
          <a:xfrm>
            <a:off x="581482" y="937314"/>
            <a:ext cx="4447715" cy="432048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zh-CN" altLang="en-US" sz="1600" kern="0" dirty="0" smtClean="0">
                <a:solidFill>
                  <a:sysClr val="windowText" lastClr="6C6C6C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静态</a:t>
            </a:r>
            <a:r>
              <a:rPr lang="zh-CN" altLang="en-US" sz="1600" kern="0" dirty="0">
                <a:solidFill>
                  <a:sysClr val="windowText" lastClr="6C6C6C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资源管理系统 </a:t>
            </a:r>
            <a:r>
              <a:rPr lang="en-US" altLang="zh-CN" sz="1600" kern="0" dirty="0">
                <a:solidFill>
                  <a:sysClr val="windowText" lastClr="6C6C6C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= </a:t>
            </a:r>
            <a:r>
              <a:rPr lang="zh-CN" altLang="en-US" sz="1600" kern="0" dirty="0">
                <a:solidFill>
                  <a:sysClr val="windowText" lastClr="6C6C6C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资源表 </a:t>
            </a:r>
            <a:r>
              <a:rPr lang="en-US" altLang="zh-CN" sz="1600" kern="0" dirty="0">
                <a:solidFill>
                  <a:sysClr val="windowText" lastClr="6C6C6C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+ </a:t>
            </a:r>
            <a:r>
              <a:rPr lang="zh-CN" altLang="en-US" sz="1600" kern="0" dirty="0">
                <a:solidFill>
                  <a:sysClr val="windowText" lastClr="6C6C6C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资源加载框架</a:t>
            </a:r>
            <a:endParaRPr kumimoji="0" lang="zh-CN" altLang="en-US" sz="1600" b="0" i="0" u="none" strike="noStrike" kern="0" cap="none" spc="0" normalizeH="0" baseline="0" noProof="0" dirty="0">
              <a:ln>
                <a:noFill/>
              </a:ln>
              <a:solidFill>
                <a:sysClr val="windowText" lastClr="6C6C6C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3754" y="4493840"/>
            <a:ext cx="2752725" cy="143827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8637" y="1761774"/>
            <a:ext cx="3714750" cy="177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229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1"/>
          <p:cNvSpPr txBox="1">
            <a:spLocks/>
          </p:cNvSpPr>
          <p:nvPr/>
        </p:nvSpPr>
        <p:spPr>
          <a:xfrm>
            <a:off x="704851" y="1050413"/>
            <a:ext cx="2872067" cy="287982"/>
          </a:xfrm>
          <a:prstGeom prst="rect">
            <a:avLst/>
          </a:prstGeom>
          <a:noFill/>
        </p:spPr>
        <p:txBody>
          <a:bodyPr/>
          <a:lstStyle>
            <a:lvl1pPr marR="0" indent="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1"/>
                </a:solidFill>
                <a:cs typeface="+mn-ea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zh-CN" altLang="en-US" sz="1600" dirty="0" smtClean="0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sym typeface="+mn-lt"/>
              </a:rPr>
              <a:t>总结 </a:t>
            </a:r>
            <a:r>
              <a:rPr lang="en-US" altLang="zh-CN" sz="1600" dirty="0" smtClean="0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sym typeface="+mn-lt"/>
              </a:rPr>
              <a:t>- </a:t>
            </a:r>
            <a:r>
              <a:rPr lang="zh-CN" altLang="en-US" sz="1600" dirty="0" smtClean="0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sym typeface="+mn-lt"/>
              </a:rPr>
              <a:t>前端工程四个阶段</a:t>
            </a:r>
            <a:r>
              <a:rPr lang="zh-CN" altLang="en-US" sz="1600" dirty="0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sym typeface="+mn-lt"/>
              </a:rPr>
              <a:t>	</a:t>
            </a:r>
          </a:p>
          <a:p>
            <a:endParaRPr lang="zh-CN" altLang="en-US" sz="1600" dirty="0">
              <a:solidFill>
                <a:srgbClr val="FF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sym typeface="+mn-lt"/>
            </a:endParaRPr>
          </a:p>
          <a:p>
            <a:endParaRPr lang="zh-CN" altLang="en-US" sz="1600" dirty="0">
              <a:solidFill>
                <a:srgbClr val="FF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sym typeface="+mn-lt"/>
            </a:endParaRPr>
          </a:p>
        </p:txBody>
      </p:sp>
      <p:sp>
        <p:nvSpPr>
          <p:cNvPr id="7" name="文本占位符 2"/>
          <p:cNvSpPr txBox="1">
            <a:spLocks/>
          </p:cNvSpPr>
          <p:nvPr/>
        </p:nvSpPr>
        <p:spPr>
          <a:xfrm>
            <a:off x="704851" y="450726"/>
            <a:ext cx="3804396" cy="432048"/>
          </a:xfrm>
          <a:prstGeom prst="rect">
            <a:avLst/>
          </a:prstGeom>
        </p:spPr>
        <p:txBody>
          <a:bodyPr/>
          <a:lstStyle>
            <a:lvl1pPr marR="0" indent="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800" baseline="0">
                <a:cs typeface="+mn-ea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zh-CN" altLang="en-US" dirty="0" smtClean="0">
                <a:latin typeface="Microsoft YaHei UI" panose="020B0503020204020204" pitchFamily="34" charset="-122"/>
                <a:ea typeface="Microsoft YaHei UI" panose="020B0503020204020204" pitchFamily="34" charset="-122"/>
                <a:sym typeface="+mn-lt"/>
              </a:rPr>
              <a:t>前端工程化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  <a:sym typeface="+mn-lt"/>
            </a:endParaRPr>
          </a:p>
        </p:txBody>
      </p:sp>
      <p:cxnSp>
        <p:nvCxnSpPr>
          <p:cNvPr id="39" name="直接连接符 38"/>
          <p:cNvCxnSpPr/>
          <p:nvPr/>
        </p:nvCxnSpPr>
        <p:spPr>
          <a:xfrm>
            <a:off x="-428420" y="377978"/>
            <a:ext cx="293483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704849" y="986018"/>
            <a:ext cx="4392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33" name="Picture 2" descr="http://dc.officeplus.cn/t/22/3378CB5DB6EF2E5BAFE8C8436C88378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58" r="26155"/>
          <a:stretch/>
        </p:blipFill>
        <p:spPr bwMode="auto">
          <a:xfrm>
            <a:off x="6667179" y="2006867"/>
            <a:ext cx="5519936" cy="4851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4" name="组合 33"/>
          <p:cNvGrpSpPr/>
          <p:nvPr/>
        </p:nvGrpSpPr>
        <p:grpSpPr>
          <a:xfrm rot="5400000">
            <a:off x="9115451" y="2006867"/>
            <a:ext cx="3071664" cy="3071664"/>
            <a:chOff x="-24680" y="1603830"/>
            <a:chExt cx="3071664" cy="3071664"/>
          </a:xfrm>
        </p:grpSpPr>
        <p:sp>
          <p:nvSpPr>
            <p:cNvPr id="35" name="矩形 34"/>
            <p:cNvSpPr/>
            <p:nvPr/>
          </p:nvSpPr>
          <p:spPr>
            <a:xfrm>
              <a:off x="-24680" y="1603830"/>
              <a:ext cx="1872208" cy="1872208"/>
            </a:xfrm>
            <a:prstGeom prst="rect">
              <a:avLst/>
            </a:prstGeom>
            <a:solidFill>
              <a:srgbClr val="FD4F69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6C6C6C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1847528" y="3476038"/>
              <a:ext cx="1199456" cy="1199456"/>
            </a:xfrm>
            <a:prstGeom prst="rect">
              <a:avLst/>
            </a:prstGeom>
            <a:solidFill>
              <a:schemeClr val="tx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6C6C6C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15" name="矩形 14"/>
          <p:cNvSpPr/>
          <p:nvPr/>
        </p:nvSpPr>
        <p:spPr>
          <a:xfrm>
            <a:off x="704849" y="2111271"/>
            <a:ext cx="3862571" cy="1749708"/>
          </a:xfrm>
          <a:prstGeom prst="rect">
            <a:avLst/>
          </a:prstGeom>
        </p:spPr>
        <p:txBody>
          <a:bodyPr wrap="square" lIns="68570" tIns="34289" rIns="68570" bIns="34289">
            <a:spAutoFit/>
          </a:bodyPr>
          <a:lstStyle/>
          <a:p>
            <a:pPr lvl="0" defTabSz="685681">
              <a:lnSpc>
                <a:spcPct val="130000"/>
              </a:lnSpc>
              <a:defRPr/>
            </a:pPr>
            <a:r>
              <a:rPr lang="zh-CN" altLang="en-US" sz="1400" kern="0" dirty="0" smtClean="0">
                <a:solidFill>
                  <a:sysClr val="windowText" lastClr="6C6C6C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前端工程四个</a:t>
            </a:r>
            <a:r>
              <a:rPr lang="zh-CN" altLang="en-US" sz="1400" kern="0" dirty="0">
                <a:solidFill>
                  <a:sysClr val="windowText" lastClr="6C6C6C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阶段：</a:t>
            </a:r>
          </a:p>
          <a:p>
            <a:pPr marL="228600" lvl="0" indent="-228600" defTabSz="685681">
              <a:lnSpc>
                <a:spcPct val="130000"/>
              </a:lnSpc>
              <a:buAutoNum type="arabicPeriod"/>
              <a:defRPr/>
            </a:pPr>
            <a:endParaRPr lang="zh-CN" altLang="en-US" sz="1400" kern="0" dirty="0">
              <a:solidFill>
                <a:sysClr val="windowText" lastClr="6C6C6C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ea"/>
              <a:sym typeface="+mn-lt"/>
            </a:endParaRPr>
          </a:p>
          <a:p>
            <a:pPr lvl="0" defTabSz="685681">
              <a:lnSpc>
                <a:spcPct val="130000"/>
              </a:lnSpc>
              <a:defRPr/>
            </a:pPr>
            <a:r>
              <a:rPr lang="zh-CN" altLang="en-US" sz="1400" kern="0" dirty="0">
                <a:solidFill>
                  <a:sysClr val="windowText" lastClr="6C6C6C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第一阶段：库</a:t>
            </a:r>
            <a:r>
              <a:rPr lang="en-US" altLang="zh-CN" sz="1400" kern="0" dirty="0">
                <a:solidFill>
                  <a:sysClr val="windowText" lastClr="6C6C6C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/</a:t>
            </a:r>
            <a:r>
              <a:rPr lang="zh-CN" altLang="en-US" sz="1400" kern="0" dirty="0">
                <a:solidFill>
                  <a:sysClr val="windowText" lastClr="6C6C6C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框架选型</a:t>
            </a:r>
          </a:p>
          <a:p>
            <a:pPr lvl="0" defTabSz="685681">
              <a:lnSpc>
                <a:spcPct val="130000"/>
              </a:lnSpc>
              <a:defRPr/>
            </a:pPr>
            <a:r>
              <a:rPr lang="zh-CN" altLang="en-US" sz="1400" kern="0" dirty="0">
                <a:solidFill>
                  <a:sysClr val="windowText" lastClr="6C6C6C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第二阶段：简单构建优化</a:t>
            </a:r>
          </a:p>
          <a:p>
            <a:pPr lvl="0" defTabSz="685681">
              <a:lnSpc>
                <a:spcPct val="130000"/>
              </a:lnSpc>
              <a:defRPr/>
            </a:pPr>
            <a:r>
              <a:rPr lang="zh-CN" altLang="en-US" sz="1400" kern="0" dirty="0">
                <a:solidFill>
                  <a:sysClr val="windowText" lastClr="6C6C6C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第三阶段：</a:t>
            </a:r>
            <a:r>
              <a:rPr lang="en-US" altLang="zh-CN" sz="1400" kern="0" dirty="0">
                <a:solidFill>
                  <a:sysClr val="windowText" lastClr="6C6C6C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JS/CSS</a:t>
            </a:r>
            <a:r>
              <a:rPr lang="zh-CN" altLang="en-US" sz="1400" kern="0" dirty="0">
                <a:solidFill>
                  <a:sysClr val="windowText" lastClr="6C6C6C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模块化开发</a:t>
            </a:r>
          </a:p>
          <a:p>
            <a:pPr lvl="0" defTabSz="685681">
              <a:lnSpc>
                <a:spcPct val="130000"/>
              </a:lnSpc>
              <a:defRPr/>
            </a:pPr>
            <a:r>
              <a:rPr lang="zh-CN" altLang="en-US" sz="1400" kern="0" dirty="0" smtClean="0">
                <a:solidFill>
                  <a:sysClr val="windowText" lastClr="6C6C6C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第四</a:t>
            </a:r>
            <a:r>
              <a:rPr lang="zh-CN" altLang="en-US" sz="1400" kern="0" dirty="0">
                <a:solidFill>
                  <a:sysClr val="windowText" lastClr="6C6C6C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阶段</a:t>
            </a:r>
            <a:r>
              <a:rPr lang="zh-CN" altLang="en-US" sz="1400" kern="0" dirty="0" smtClean="0">
                <a:solidFill>
                  <a:sysClr val="windowText" lastClr="6C6C6C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：组件</a:t>
            </a:r>
            <a:r>
              <a:rPr lang="zh-CN" altLang="en-US" sz="1400" kern="0" dirty="0">
                <a:solidFill>
                  <a:sysClr val="windowText" lastClr="6C6C6C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化开发与</a:t>
            </a:r>
            <a:r>
              <a:rPr lang="zh-CN" altLang="en-US" sz="1400" kern="0" dirty="0" smtClean="0">
                <a:solidFill>
                  <a:sysClr val="windowText" lastClr="6C6C6C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资源管理</a:t>
            </a:r>
            <a:endParaRPr lang="en-US" altLang="zh-CN" sz="1400" kern="0" dirty="0" smtClean="0">
              <a:solidFill>
                <a:sysClr val="windowText" lastClr="6C6C6C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04849" y="4787371"/>
            <a:ext cx="5026278" cy="7780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681">
              <a:lnSpc>
                <a:spcPct val="130000"/>
              </a:lnSpc>
              <a:defRPr/>
            </a:pPr>
            <a:r>
              <a:rPr lang="zh-CN" altLang="en-US" b="1" kern="0" dirty="0">
                <a:solidFill>
                  <a:srgbClr val="FD4F69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由于先天缺陷，前端相比其他软件开发，在基础架构上更加迫切的需要组件化开发和资源管理</a:t>
            </a:r>
            <a:endParaRPr lang="en-US" altLang="zh-CN" b="1" kern="0" dirty="0">
              <a:solidFill>
                <a:srgbClr val="FD4F69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97531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1"/>
          <p:cNvSpPr txBox="1">
            <a:spLocks/>
          </p:cNvSpPr>
          <p:nvPr/>
        </p:nvSpPr>
        <p:spPr>
          <a:xfrm>
            <a:off x="704851" y="1050413"/>
            <a:ext cx="2872067" cy="287982"/>
          </a:xfrm>
          <a:prstGeom prst="rect">
            <a:avLst/>
          </a:prstGeom>
          <a:noFill/>
        </p:spPr>
        <p:txBody>
          <a:bodyPr/>
          <a:lstStyle>
            <a:lvl1pPr marR="0" indent="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1"/>
                </a:solidFill>
                <a:cs typeface="+mn-ea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zh-CN" altLang="en-US" sz="1600" dirty="0" smtClean="0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sym typeface="+mn-lt"/>
              </a:rPr>
              <a:t>总结 </a:t>
            </a:r>
            <a:r>
              <a:rPr lang="en-US" altLang="zh-CN" sz="1600" dirty="0" smtClean="0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sym typeface="+mn-lt"/>
              </a:rPr>
              <a:t>– </a:t>
            </a:r>
            <a:r>
              <a:rPr lang="zh-CN" altLang="en-US" sz="1600" dirty="0" smtClean="0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sym typeface="+mn-lt"/>
              </a:rPr>
              <a:t>其他问题</a:t>
            </a:r>
            <a:r>
              <a:rPr lang="zh-CN" altLang="en-US" sz="1600" dirty="0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sym typeface="+mn-lt"/>
              </a:rPr>
              <a:t>	</a:t>
            </a:r>
          </a:p>
          <a:p>
            <a:endParaRPr lang="zh-CN" altLang="en-US" sz="1600" dirty="0">
              <a:solidFill>
                <a:srgbClr val="FF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sym typeface="+mn-lt"/>
            </a:endParaRPr>
          </a:p>
          <a:p>
            <a:endParaRPr lang="zh-CN" altLang="en-US" sz="1600" dirty="0">
              <a:solidFill>
                <a:srgbClr val="FF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sym typeface="+mn-lt"/>
            </a:endParaRPr>
          </a:p>
        </p:txBody>
      </p:sp>
      <p:sp>
        <p:nvSpPr>
          <p:cNvPr id="7" name="文本占位符 2"/>
          <p:cNvSpPr txBox="1">
            <a:spLocks/>
          </p:cNvSpPr>
          <p:nvPr/>
        </p:nvSpPr>
        <p:spPr>
          <a:xfrm>
            <a:off x="704851" y="450726"/>
            <a:ext cx="3804396" cy="432048"/>
          </a:xfrm>
          <a:prstGeom prst="rect">
            <a:avLst/>
          </a:prstGeom>
        </p:spPr>
        <p:txBody>
          <a:bodyPr/>
          <a:lstStyle>
            <a:lvl1pPr marR="0" indent="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800" baseline="0">
                <a:cs typeface="+mn-ea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zh-CN" altLang="en-US" dirty="0" smtClean="0">
                <a:latin typeface="Microsoft YaHei UI" panose="020B0503020204020204" pitchFamily="34" charset="-122"/>
                <a:ea typeface="Microsoft YaHei UI" panose="020B0503020204020204" pitchFamily="34" charset="-122"/>
                <a:sym typeface="+mn-lt"/>
              </a:rPr>
              <a:t>前端工程化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  <a:sym typeface="+mn-lt"/>
            </a:endParaRPr>
          </a:p>
        </p:txBody>
      </p:sp>
      <p:cxnSp>
        <p:nvCxnSpPr>
          <p:cNvPr id="39" name="直接连接符 38"/>
          <p:cNvCxnSpPr/>
          <p:nvPr/>
        </p:nvCxnSpPr>
        <p:spPr>
          <a:xfrm>
            <a:off x="-428420" y="377978"/>
            <a:ext cx="293483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704849" y="986018"/>
            <a:ext cx="4392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33" name="Picture 2" descr="http://dc.officeplus.cn/t/22/3378CB5DB6EF2E5BAFE8C8436C88378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58" r="26155"/>
          <a:stretch/>
        </p:blipFill>
        <p:spPr bwMode="auto">
          <a:xfrm>
            <a:off x="6667179" y="2006867"/>
            <a:ext cx="5519936" cy="4851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4" name="组合 33"/>
          <p:cNvGrpSpPr/>
          <p:nvPr/>
        </p:nvGrpSpPr>
        <p:grpSpPr>
          <a:xfrm rot="5400000">
            <a:off x="9115451" y="2006867"/>
            <a:ext cx="3071664" cy="3071664"/>
            <a:chOff x="-24680" y="1603830"/>
            <a:chExt cx="3071664" cy="3071664"/>
          </a:xfrm>
        </p:grpSpPr>
        <p:sp>
          <p:nvSpPr>
            <p:cNvPr id="35" name="矩形 34"/>
            <p:cNvSpPr/>
            <p:nvPr/>
          </p:nvSpPr>
          <p:spPr>
            <a:xfrm>
              <a:off x="-24680" y="1603830"/>
              <a:ext cx="1872208" cy="1872208"/>
            </a:xfrm>
            <a:prstGeom prst="rect">
              <a:avLst/>
            </a:prstGeom>
            <a:solidFill>
              <a:srgbClr val="FD4F69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6C6C6C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1847528" y="3476038"/>
              <a:ext cx="1199456" cy="1199456"/>
            </a:xfrm>
            <a:prstGeom prst="rect">
              <a:avLst/>
            </a:prstGeom>
            <a:solidFill>
              <a:schemeClr val="tx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6C6C6C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15" name="矩形 14"/>
          <p:cNvSpPr/>
          <p:nvPr/>
        </p:nvSpPr>
        <p:spPr>
          <a:xfrm>
            <a:off x="704849" y="1664117"/>
            <a:ext cx="4898092" cy="3990321"/>
          </a:xfrm>
          <a:prstGeom prst="rect">
            <a:avLst/>
          </a:prstGeom>
        </p:spPr>
        <p:txBody>
          <a:bodyPr wrap="square" lIns="68570" tIns="34289" rIns="68570" bIns="34289">
            <a:spAutoFit/>
          </a:bodyPr>
          <a:lstStyle/>
          <a:p>
            <a:pPr lvl="0" defTabSz="685681">
              <a:lnSpc>
                <a:spcPct val="130000"/>
              </a:lnSpc>
              <a:defRPr/>
            </a:pPr>
            <a:endParaRPr lang="zh-CN" altLang="en-US" sz="1400" kern="0" dirty="0">
              <a:solidFill>
                <a:sysClr val="windowText" lastClr="6C6C6C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ea"/>
              <a:sym typeface="+mn-lt"/>
            </a:endParaRPr>
          </a:p>
          <a:p>
            <a:pPr marL="342900" lvl="0" indent="-342900" defTabSz="685681">
              <a:lnSpc>
                <a:spcPct val="130000"/>
              </a:lnSpc>
              <a:buAutoNum type="arabicPeriod"/>
              <a:defRPr/>
            </a:pPr>
            <a:r>
              <a:rPr lang="zh-CN" altLang="en-US" sz="1400" kern="0" dirty="0" smtClean="0">
                <a:solidFill>
                  <a:sysClr val="windowText" lastClr="6C6C6C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代码规范： </a:t>
            </a:r>
            <a:r>
              <a:rPr lang="en-US" altLang="zh-CN" sz="1400" kern="0" dirty="0" err="1" smtClean="0">
                <a:solidFill>
                  <a:sysClr val="windowText" lastClr="6C6C6C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jshint</a:t>
            </a:r>
            <a:r>
              <a:rPr lang="zh-CN" altLang="en-US" sz="1400" kern="0" dirty="0" smtClean="0">
                <a:solidFill>
                  <a:sysClr val="windowText" lastClr="6C6C6C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、</a:t>
            </a:r>
            <a:r>
              <a:rPr lang="en-US" altLang="zh-CN" sz="1400" kern="0" dirty="0" err="1" smtClean="0">
                <a:solidFill>
                  <a:sysClr val="windowText" lastClr="6C6C6C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csslint</a:t>
            </a:r>
            <a:endParaRPr lang="en-US" altLang="zh-CN" sz="1400" kern="0" dirty="0" smtClean="0">
              <a:solidFill>
                <a:sysClr val="windowText" lastClr="6C6C6C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ea"/>
              <a:sym typeface="+mn-lt"/>
            </a:endParaRPr>
          </a:p>
          <a:p>
            <a:pPr marL="342900" lvl="0" indent="-342900" defTabSz="685681">
              <a:lnSpc>
                <a:spcPct val="130000"/>
              </a:lnSpc>
              <a:buAutoNum type="arabicPeriod"/>
              <a:defRPr/>
            </a:pPr>
            <a:r>
              <a:rPr lang="en-US" altLang="zh-CN" sz="1400" kern="0" dirty="0" smtClean="0">
                <a:solidFill>
                  <a:sysClr val="windowText" lastClr="6C6C6C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ES6</a:t>
            </a:r>
            <a:r>
              <a:rPr lang="zh-CN" altLang="en-US" sz="1400" kern="0" dirty="0" smtClean="0">
                <a:solidFill>
                  <a:sysClr val="windowText" lastClr="6C6C6C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编译： </a:t>
            </a:r>
            <a:r>
              <a:rPr lang="en-US" altLang="zh-CN" sz="1400" kern="0" dirty="0" smtClean="0">
                <a:solidFill>
                  <a:sysClr val="windowText" lastClr="6C6C6C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babel</a:t>
            </a:r>
          </a:p>
          <a:p>
            <a:pPr marL="342900" lvl="0" indent="-342900" defTabSz="685681">
              <a:lnSpc>
                <a:spcPct val="130000"/>
              </a:lnSpc>
              <a:buAutoNum type="arabicPeriod"/>
              <a:defRPr/>
            </a:pPr>
            <a:r>
              <a:rPr lang="zh-CN" altLang="en-US" sz="1400" kern="0" dirty="0">
                <a:solidFill>
                  <a:sysClr val="windowText" lastClr="6C6C6C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模块定义</a:t>
            </a:r>
            <a:r>
              <a:rPr lang="zh-CN" altLang="en-US" sz="1400" kern="0" dirty="0" smtClean="0">
                <a:solidFill>
                  <a:sysClr val="windowText" lastClr="6C6C6C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模式</a:t>
            </a:r>
            <a:r>
              <a:rPr lang="en-US" altLang="zh-CN" sz="1400" kern="0" dirty="0">
                <a:solidFill>
                  <a:sysClr val="windowText" lastClr="6C6C6C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:  </a:t>
            </a:r>
            <a:r>
              <a:rPr lang="en-US" altLang="zh-CN" sz="1400" kern="0" dirty="0" smtClean="0">
                <a:solidFill>
                  <a:sysClr val="windowText" lastClr="6C6C6C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AMD/CMD/</a:t>
            </a:r>
            <a:r>
              <a:rPr lang="en-US" altLang="zh-CN" sz="1400" kern="0" dirty="0" err="1" smtClean="0">
                <a:solidFill>
                  <a:sysClr val="windowText" lastClr="6C6C6C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CommonJs</a:t>
            </a:r>
            <a:endParaRPr lang="en-US" altLang="zh-CN" sz="1400" kern="0" dirty="0" smtClean="0">
              <a:solidFill>
                <a:sysClr val="windowText" lastClr="6C6C6C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ea"/>
              <a:sym typeface="+mn-lt"/>
            </a:endParaRPr>
          </a:p>
          <a:p>
            <a:pPr marL="342900" lvl="0" indent="-342900" defTabSz="685681">
              <a:lnSpc>
                <a:spcPct val="130000"/>
              </a:lnSpc>
              <a:buAutoNum type="arabicPeriod"/>
              <a:defRPr/>
            </a:pPr>
            <a:r>
              <a:rPr lang="en-US" altLang="zh-CN" sz="1400" kern="0" dirty="0">
                <a:solidFill>
                  <a:sysClr val="windowText" lastClr="6C6C6C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CSS </a:t>
            </a:r>
            <a:r>
              <a:rPr lang="zh-CN" altLang="en-US" sz="1400" kern="0" dirty="0" smtClean="0">
                <a:solidFill>
                  <a:sysClr val="windowText" lastClr="6C6C6C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预处理</a:t>
            </a:r>
            <a:r>
              <a:rPr lang="en-US" altLang="zh-CN" sz="1400" kern="0" dirty="0" smtClean="0">
                <a:solidFill>
                  <a:sysClr val="windowText" lastClr="6C6C6C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:  SASS/LESS</a:t>
            </a:r>
          </a:p>
          <a:p>
            <a:pPr marL="342900" lvl="0" indent="-342900" defTabSz="685681">
              <a:lnSpc>
                <a:spcPct val="130000"/>
              </a:lnSpc>
              <a:buAutoNum type="arabicPeriod"/>
              <a:defRPr/>
            </a:pPr>
            <a:r>
              <a:rPr lang="zh-CN" altLang="en-US" sz="1400" kern="0" dirty="0" smtClean="0">
                <a:solidFill>
                  <a:sysClr val="windowText" lastClr="6C6C6C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浏览器兼容性</a:t>
            </a:r>
            <a:r>
              <a:rPr lang="en-US" altLang="zh-CN" sz="1400" kern="0" dirty="0" smtClean="0">
                <a:solidFill>
                  <a:sysClr val="windowText" lastClr="6C6C6C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hack</a:t>
            </a:r>
            <a:r>
              <a:rPr lang="zh-CN" altLang="en-US" sz="1400" kern="0" dirty="0" smtClean="0">
                <a:solidFill>
                  <a:sysClr val="windowText" lastClr="6C6C6C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工具： </a:t>
            </a:r>
            <a:r>
              <a:rPr lang="en-US" altLang="zh-CN" sz="1400" kern="0" dirty="0" err="1" smtClean="0">
                <a:solidFill>
                  <a:sysClr val="windowText" lastClr="6C6C6C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Autoprefixer</a:t>
            </a:r>
            <a:r>
              <a:rPr lang="zh-CN" altLang="en-US" sz="1400" kern="0" dirty="0" smtClean="0">
                <a:solidFill>
                  <a:sysClr val="windowText" lastClr="6C6C6C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、</a:t>
            </a:r>
            <a:r>
              <a:rPr lang="en-US" altLang="zh-CN" sz="1400" kern="0" dirty="0" smtClean="0">
                <a:solidFill>
                  <a:sysClr val="windowText" lastClr="6C6C6C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Compass</a:t>
            </a:r>
          </a:p>
          <a:p>
            <a:pPr marL="342900" lvl="0" indent="-342900" defTabSz="685681">
              <a:lnSpc>
                <a:spcPct val="130000"/>
              </a:lnSpc>
              <a:buAutoNum type="arabicPeriod"/>
              <a:defRPr/>
            </a:pPr>
            <a:r>
              <a:rPr lang="zh-CN" altLang="en-US" sz="1400" kern="0" dirty="0">
                <a:solidFill>
                  <a:sysClr val="windowText" lastClr="6C6C6C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文件</a:t>
            </a:r>
            <a:r>
              <a:rPr lang="zh-CN" altLang="en-US" sz="1400" kern="0" dirty="0" smtClean="0">
                <a:solidFill>
                  <a:sysClr val="windowText" lastClr="6C6C6C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处理： </a:t>
            </a:r>
            <a:r>
              <a:rPr lang="en-US" altLang="zh-CN" sz="1400" kern="0" dirty="0" err="1" smtClean="0">
                <a:solidFill>
                  <a:sysClr val="windowText" lastClr="6C6C6C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src</a:t>
            </a:r>
            <a:r>
              <a:rPr lang="en-US" altLang="zh-CN" sz="1400" kern="0" dirty="0" smtClean="0">
                <a:solidFill>
                  <a:sysClr val="windowText" lastClr="6C6C6C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/</a:t>
            </a:r>
            <a:r>
              <a:rPr lang="en-US" altLang="zh-CN" sz="1400" kern="0" dirty="0" err="1" smtClean="0">
                <a:solidFill>
                  <a:sysClr val="windowText" lastClr="6C6C6C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dist</a:t>
            </a:r>
            <a:endParaRPr lang="en-US" altLang="zh-CN" sz="1400" kern="0" dirty="0" smtClean="0">
              <a:solidFill>
                <a:sysClr val="windowText" lastClr="6C6C6C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ea"/>
              <a:sym typeface="+mn-lt"/>
            </a:endParaRPr>
          </a:p>
          <a:p>
            <a:pPr marL="342900" lvl="0" indent="-342900" defTabSz="685681">
              <a:lnSpc>
                <a:spcPct val="130000"/>
              </a:lnSpc>
              <a:buAutoNum type="arabicPeriod"/>
              <a:defRPr/>
            </a:pPr>
            <a:r>
              <a:rPr lang="zh-CN" altLang="en-US" sz="1400" kern="0" dirty="0">
                <a:solidFill>
                  <a:sysClr val="windowText" lastClr="6C6C6C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开发</a:t>
            </a:r>
            <a:r>
              <a:rPr lang="zh-CN" altLang="en-US" sz="1400" kern="0" dirty="0" smtClean="0">
                <a:solidFill>
                  <a:sysClr val="windowText" lastClr="6C6C6C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效率</a:t>
            </a:r>
            <a:r>
              <a:rPr lang="en-US" altLang="zh-CN" sz="1400" kern="0" dirty="0" smtClean="0">
                <a:solidFill>
                  <a:sysClr val="windowText" lastClr="6C6C6C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:  </a:t>
            </a:r>
            <a:r>
              <a:rPr lang="zh-CN" altLang="en-US" sz="1400" kern="0" dirty="0" smtClean="0">
                <a:solidFill>
                  <a:sysClr val="windowText" lastClr="6C6C6C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监控代码变更、自动刷新</a:t>
            </a:r>
            <a:endParaRPr lang="en-US" altLang="zh-CN" sz="1400" kern="0" dirty="0" smtClean="0">
              <a:solidFill>
                <a:sysClr val="windowText" lastClr="6C6C6C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ea"/>
              <a:sym typeface="+mn-lt"/>
            </a:endParaRPr>
          </a:p>
          <a:p>
            <a:pPr marL="342900" lvl="0" indent="-342900" defTabSz="685681">
              <a:lnSpc>
                <a:spcPct val="130000"/>
              </a:lnSpc>
              <a:buAutoNum type="arabicPeriod"/>
              <a:defRPr/>
            </a:pPr>
            <a:r>
              <a:rPr lang="en-US" altLang="zh-CN" sz="1400" kern="0" dirty="0" smtClean="0">
                <a:solidFill>
                  <a:sysClr val="windowText" lastClr="6C6C6C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Mock</a:t>
            </a:r>
            <a:r>
              <a:rPr lang="zh-CN" altLang="en-US" sz="1400" kern="0" dirty="0" smtClean="0">
                <a:solidFill>
                  <a:sysClr val="windowText" lastClr="6C6C6C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数据</a:t>
            </a:r>
            <a:endParaRPr lang="en-US" altLang="zh-CN" sz="1400" kern="0" dirty="0" smtClean="0">
              <a:solidFill>
                <a:sysClr val="windowText" lastClr="6C6C6C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ea"/>
              <a:sym typeface="+mn-lt"/>
            </a:endParaRPr>
          </a:p>
          <a:p>
            <a:pPr marL="342900" lvl="0" indent="-342900" defTabSz="685681">
              <a:lnSpc>
                <a:spcPct val="130000"/>
              </a:lnSpc>
              <a:buAutoNum type="arabicPeriod"/>
              <a:defRPr/>
            </a:pPr>
            <a:r>
              <a:rPr lang="zh-CN" altLang="en-US" sz="1400" kern="0" dirty="0" smtClean="0">
                <a:solidFill>
                  <a:sysClr val="windowText" lastClr="6C6C6C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性能需求： </a:t>
            </a:r>
            <a:r>
              <a:rPr lang="en-US" altLang="zh-CN" sz="1400" kern="0" dirty="0" err="1" smtClean="0">
                <a:solidFill>
                  <a:sysClr val="windowText" lastClr="6C6C6C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Gzip</a:t>
            </a:r>
            <a:r>
              <a:rPr lang="zh-CN" altLang="en-US" sz="1400" kern="0" dirty="0">
                <a:solidFill>
                  <a:sysClr val="windowText" lastClr="6C6C6C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、</a:t>
            </a:r>
            <a:r>
              <a:rPr lang="zh-CN" altLang="en-US" sz="1400" kern="0" dirty="0" smtClean="0">
                <a:solidFill>
                  <a:sysClr val="windowText" lastClr="6C6C6C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代码压缩、图片压缩、</a:t>
            </a:r>
            <a:r>
              <a:rPr lang="en-US" altLang="zh-CN" sz="1400" kern="0" dirty="0" err="1">
                <a:solidFill>
                  <a:sysClr val="windowText" lastClr="6C6C6C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css</a:t>
            </a:r>
            <a:r>
              <a:rPr lang="en-US" altLang="zh-CN" sz="1400" kern="0" dirty="0">
                <a:solidFill>
                  <a:sysClr val="windowText" lastClr="6C6C6C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 </a:t>
            </a:r>
            <a:r>
              <a:rPr lang="en-US" altLang="zh-CN" sz="1400" kern="0" dirty="0" smtClean="0">
                <a:solidFill>
                  <a:sysClr val="windowText" lastClr="6C6C6C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sprit</a:t>
            </a:r>
          </a:p>
          <a:p>
            <a:pPr marL="342900" lvl="0" indent="-342900" defTabSz="685681">
              <a:lnSpc>
                <a:spcPct val="130000"/>
              </a:lnSpc>
              <a:buAutoNum type="arabicPeriod"/>
              <a:defRPr/>
            </a:pPr>
            <a:r>
              <a:rPr lang="zh-CN" altLang="en-US" sz="1400" kern="0" dirty="0">
                <a:solidFill>
                  <a:sysClr val="windowText" lastClr="6C6C6C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代码</a:t>
            </a:r>
            <a:r>
              <a:rPr lang="zh-CN" altLang="en-US" sz="1400" kern="0" dirty="0" smtClean="0">
                <a:solidFill>
                  <a:sysClr val="windowText" lastClr="6C6C6C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管理： </a:t>
            </a:r>
            <a:r>
              <a:rPr lang="en-US" altLang="zh-CN" sz="1400" kern="0" dirty="0" err="1" smtClean="0">
                <a:solidFill>
                  <a:sysClr val="windowText" lastClr="6C6C6C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git</a:t>
            </a:r>
            <a:r>
              <a:rPr lang="en-US" altLang="zh-CN" sz="1400" kern="0" dirty="0" smtClean="0">
                <a:solidFill>
                  <a:sysClr val="windowText" lastClr="6C6C6C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 flow</a:t>
            </a:r>
          </a:p>
          <a:p>
            <a:pPr marL="342900" lvl="0" indent="-342900" defTabSz="685681">
              <a:lnSpc>
                <a:spcPct val="130000"/>
              </a:lnSpc>
              <a:buAutoNum type="arabicPeriod"/>
              <a:defRPr/>
            </a:pPr>
            <a:r>
              <a:rPr lang="zh-CN" altLang="en-US" sz="1400" kern="0" dirty="0">
                <a:solidFill>
                  <a:sysClr val="windowText" lastClr="6C6C6C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前端工作</a:t>
            </a:r>
            <a:r>
              <a:rPr lang="zh-CN" altLang="en-US" sz="1400" kern="0" dirty="0" smtClean="0">
                <a:solidFill>
                  <a:sysClr val="windowText" lastClr="6C6C6C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流</a:t>
            </a:r>
            <a:r>
              <a:rPr lang="en-US" altLang="zh-CN" sz="1400" kern="0" dirty="0" smtClean="0">
                <a:solidFill>
                  <a:sysClr val="windowText" lastClr="6C6C6C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: grunt</a:t>
            </a:r>
            <a:r>
              <a:rPr lang="zh-CN" altLang="en-US" sz="1400" kern="0" dirty="0" smtClean="0">
                <a:solidFill>
                  <a:sysClr val="windowText" lastClr="6C6C6C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、</a:t>
            </a:r>
            <a:r>
              <a:rPr lang="en-US" altLang="zh-CN" sz="1400" kern="0" dirty="0" err="1" smtClean="0">
                <a:solidFill>
                  <a:sysClr val="windowText" lastClr="6C6C6C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glup</a:t>
            </a:r>
            <a:endParaRPr lang="en-US" altLang="zh-CN" sz="1400" kern="0" dirty="0" smtClean="0">
              <a:solidFill>
                <a:sysClr val="windowText" lastClr="6C6C6C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ea"/>
              <a:sym typeface="+mn-lt"/>
            </a:endParaRPr>
          </a:p>
          <a:p>
            <a:pPr marL="342900" lvl="0" indent="-342900" defTabSz="685681">
              <a:lnSpc>
                <a:spcPct val="130000"/>
              </a:lnSpc>
              <a:buAutoNum type="arabicPeriod"/>
              <a:defRPr/>
            </a:pPr>
            <a:r>
              <a:rPr lang="zh-CN" altLang="en-US" sz="1400" kern="0" dirty="0" smtClean="0">
                <a:solidFill>
                  <a:sysClr val="windowText" lastClr="6C6C6C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前端编译： </a:t>
            </a:r>
            <a:r>
              <a:rPr lang="en-US" altLang="zh-CN" sz="1400" kern="0" dirty="0" err="1" smtClean="0">
                <a:solidFill>
                  <a:sysClr val="windowText" lastClr="6C6C6C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Browserify</a:t>
            </a:r>
            <a:r>
              <a:rPr lang="zh-CN" altLang="en-US" sz="1400" kern="0" dirty="0" smtClean="0">
                <a:solidFill>
                  <a:sysClr val="windowText" lastClr="6C6C6C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、</a:t>
            </a:r>
            <a:r>
              <a:rPr lang="en-US" altLang="zh-CN" sz="1400" kern="0" dirty="0" err="1" smtClean="0">
                <a:solidFill>
                  <a:sysClr val="windowText" lastClr="6C6C6C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webpack</a:t>
            </a:r>
            <a:endParaRPr lang="en-US" altLang="zh-CN" sz="1400" kern="0" dirty="0" smtClean="0">
              <a:solidFill>
                <a:sysClr val="windowText" lastClr="6C6C6C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ea"/>
              <a:sym typeface="+mn-lt"/>
            </a:endParaRPr>
          </a:p>
          <a:p>
            <a:pPr marL="342900" lvl="0" indent="-342900" defTabSz="685681">
              <a:lnSpc>
                <a:spcPct val="130000"/>
              </a:lnSpc>
              <a:buAutoNum type="arabicPeriod"/>
              <a:defRPr/>
            </a:pPr>
            <a:endParaRPr lang="zh-CN" altLang="en-US" sz="1400" kern="0" dirty="0">
              <a:solidFill>
                <a:sysClr val="windowText" lastClr="6C6C6C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5985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595796-20160411142716207-18033172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1960" y="-1981202"/>
            <a:ext cx="6670040" cy="10058400"/>
          </a:xfrm>
          <a:prstGeom prst="rect">
            <a:avLst/>
          </a:prstGeom>
        </p:spPr>
      </p:pic>
      <p:sp>
        <p:nvSpPr>
          <p:cNvPr id="6" name="文本占位符 1"/>
          <p:cNvSpPr txBox="1">
            <a:spLocks/>
          </p:cNvSpPr>
          <p:nvPr/>
        </p:nvSpPr>
        <p:spPr>
          <a:xfrm>
            <a:off x="704851" y="1050413"/>
            <a:ext cx="2872067" cy="287982"/>
          </a:xfrm>
          <a:prstGeom prst="rect">
            <a:avLst/>
          </a:prstGeom>
          <a:noFill/>
        </p:spPr>
        <p:txBody>
          <a:bodyPr/>
          <a:lstStyle>
            <a:lvl1pPr marR="0" indent="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1"/>
                </a:solidFill>
                <a:cs typeface="+mn-ea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zh-CN" altLang="en-US" sz="1600" dirty="0" smtClean="0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sym typeface="+mn-lt"/>
              </a:rPr>
              <a:t>总结 </a:t>
            </a:r>
            <a:r>
              <a:rPr lang="en-US" altLang="zh-CN" sz="1600" dirty="0" smtClean="0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sym typeface="+mn-lt"/>
              </a:rPr>
              <a:t>– </a:t>
            </a:r>
            <a:r>
              <a:rPr lang="zh-CN" altLang="en-US" sz="1600" dirty="0" smtClean="0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sym typeface="+mn-lt"/>
              </a:rPr>
              <a:t>完整结构</a:t>
            </a:r>
            <a:r>
              <a:rPr lang="zh-CN" altLang="en-US" sz="1600" dirty="0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sym typeface="+mn-lt"/>
              </a:rPr>
              <a:t>	</a:t>
            </a:r>
          </a:p>
          <a:p>
            <a:endParaRPr lang="zh-CN" altLang="en-US" sz="1600" dirty="0">
              <a:solidFill>
                <a:srgbClr val="FF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sym typeface="+mn-lt"/>
            </a:endParaRPr>
          </a:p>
          <a:p>
            <a:endParaRPr lang="zh-CN" altLang="en-US" sz="1600" dirty="0">
              <a:solidFill>
                <a:srgbClr val="FF0000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sym typeface="+mn-lt"/>
            </a:endParaRPr>
          </a:p>
        </p:txBody>
      </p:sp>
      <p:sp>
        <p:nvSpPr>
          <p:cNvPr id="8" name="文本占位符 2"/>
          <p:cNvSpPr txBox="1">
            <a:spLocks/>
          </p:cNvSpPr>
          <p:nvPr/>
        </p:nvSpPr>
        <p:spPr>
          <a:xfrm>
            <a:off x="704851" y="450726"/>
            <a:ext cx="3804396" cy="432048"/>
          </a:xfrm>
          <a:prstGeom prst="rect">
            <a:avLst/>
          </a:prstGeom>
        </p:spPr>
        <p:txBody>
          <a:bodyPr/>
          <a:lstStyle>
            <a:lvl1pPr marR="0" indent="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800" baseline="0">
                <a:cs typeface="+mn-ea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zh-CN" altLang="en-US" dirty="0" smtClean="0">
                <a:latin typeface="Microsoft YaHei UI" panose="020B0503020204020204" pitchFamily="34" charset="-122"/>
                <a:ea typeface="Microsoft YaHei UI" panose="020B0503020204020204" pitchFamily="34" charset="-122"/>
                <a:sym typeface="+mn-lt"/>
              </a:rPr>
              <a:t>前端工程化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  <a:sym typeface="+mn-lt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-428420" y="377978"/>
            <a:ext cx="293483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704849" y="986018"/>
            <a:ext cx="4392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1" name="Picture 2" descr="http://dc.officeplus.cn/t/22/3378CB5DB6EF2E5BAFE8C8436C88378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58" r="26155"/>
          <a:stretch/>
        </p:blipFill>
        <p:spPr bwMode="auto">
          <a:xfrm>
            <a:off x="17930" y="1998278"/>
            <a:ext cx="5519936" cy="4851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组合 11"/>
          <p:cNvGrpSpPr/>
          <p:nvPr/>
        </p:nvGrpSpPr>
        <p:grpSpPr>
          <a:xfrm>
            <a:off x="-6750" y="1998278"/>
            <a:ext cx="3071664" cy="3071664"/>
            <a:chOff x="-24680" y="1603830"/>
            <a:chExt cx="3071664" cy="3071664"/>
          </a:xfrm>
        </p:grpSpPr>
        <p:sp>
          <p:nvSpPr>
            <p:cNvPr id="13" name="矩形 12"/>
            <p:cNvSpPr/>
            <p:nvPr/>
          </p:nvSpPr>
          <p:spPr>
            <a:xfrm>
              <a:off x="-24680" y="1603830"/>
              <a:ext cx="1872208" cy="1872208"/>
            </a:xfrm>
            <a:prstGeom prst="rect">
              <a:avLst/>
            </a:prstGeom>
            <a:solidFill>
              <a:srgbClr val="FD4F69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6C6C6C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1847528" y="3476038"/>
              <a:ext cx="1199456" cy="1199456"/>
            </a:xfrm>
            <a:prstGeom prst="rect">
              <a:avLst/>
            </a:prstGeom>
            <a:solidFill>
              <a:schemeClr val="tx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6C6C6C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18423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矩形 28"/>
          <p:cNvSpPr/>
          <p:nvPr/>
        </p:nvSpPr>
        <p:spPr>
          <a:xfrm>
            <a:off x="6630572" y="0"/>
            <a:ext cx="5561428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0" b="1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7069545" y="0"/>
            <a:ext cx="5561428" cy="6858000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0" b="1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9" name="TextBox 10"/>
          <p:cNvSpPr txBox="1"/>
          <p:nvPr/>
        </p:nvSpPr>
        <p:spPr>
          <a:xfrm>
            <a:off x="7779342" y="635274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b="1" kern="0" dirty="0" smtClean="0">
                <a:solidFill>
                  <a:srgbClr val="FF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前端现状</a:t>
            </a:r>
            <a:endParaRPr kumimoji="0" lang="zh-CN" altLang="en-US" sz="20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0" name="TextBox 13"/>
          <p:cNvSpPr txBox="1"/>
          <p:nvPr/>
        </p:nvSpPr>
        <p:spPr>
          <a:xfrm>
            <a:off x="7765500" y="1014342"/>
            <a:ext cx="3798383" cy="85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defTabSz="914400">
              <a:lnSpc>
                <a:spcPct val="130000"/>
              </a:lnSpc>
              <a:defRPr/>
            </a:pPr>
            <a:r>
              <a:rPr lang="en-US" altLang="zh-CN" sz="1400" b="1" kern="0" dirty="0" smtClean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Web</a:t>
            </a:r>
            <a:r>
              <a:rPr lang="zh-CN" altLang="en-US" sz="1400" b="1" kern="0" dirty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应用的复杂程度与日俱增，用户对其前端界面也提出了更高的要求</a:t>
            </a: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000" b="1" i="0" u="none" strike="noStrike" kern="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ea"/>
              <a:sym typeface="+mn-lt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6247868" y="2198562"/>
            <a:ext cx="2435696" cy="864097"/>
            <a:chOff x="6324600" y="2060846"/>
            <a:chExt cx="2435696" cy="864097"/>
          </a:xfrm>
          <a:solidFill>
            <a:srgbClr val="FD4F69"/>
          </a:solidFill>
        </p:grpSpPr>
        <p:grpSp>
          <p:nvGrpSpPr>
            <p:cNvPr id="25" name="组合 24"/>
            <p:cNvGrpSpPr/>
            <p:nvPr/>
          </p:nvGrpSpPr>
          <p:grpSpPr>
            <a:xfrm>
              <a:off x="6324600" y="2060846"/>
              <a:ext cx="2435696" cy="864097"/>
              <a:chOff x="6324600" y="1916831"/>
              <a:chExt cx="2435696" cy="1080121"/>
            </a:xfrm>
            <a:grpFill/>
          </p:grpSpPr>
          <p:sp>
            <p:nvSpPr>
              <p:cNvPr id="27" name="平行四边形 26"/>
              <p:cNvSpPr/>
              <p:nvPr/>
            </p:nvSpPr>
            <p:spPr>
              <a:xfrm rot="16200000">
                <a:off x="5975893" y="2265541"/>
                <a:ext cx="1080120" cy="382702"/>
              </a:xfrm>
              <a:prstGeom prst="parallelogram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000" b="1" i="0" u="none" strike="noStrike" kern="0" cap="none" spc="0" normalizeH="0" baseline="0" noProof="0">
                  <a:ln>
                    <a:noFill/>
                  </a:ln>
                  <a:solidFill>
                    <a:sysClr val="windowText" lastClr="6C6C6C"/>
                  </a:solidFill>
                  <a:effectLst/>
                  <a:uLnTx/>
                  <a:uFillTx/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28" name="矩形 27"/>
              <p:cNvSpPr/>
              <p:nvPr/>
            </p:nvSpPr>
            <p:spPr>
              <a:xfrm>
                <a:off x="6324600" y="1916831"/>
                <a:ext cx="2435696" cy="93610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000" b="1" i="0" u="none" strike="noStrike" kern="0" cap="none" spc="0" normalizeH="0" baseline="0" noProof="0">
                  <a:ln>
                    <a:noFill/>
                  </a:ln>
                  <a:solidFill>
                    <a:sysClr val="windowText" lastClr="6C6C6C"/>
                  </a:solidFill>
                  <a:effectLst/>
                  <a:uLnTx/>
                  <a:uFillTx/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  <a:sym typeface="+mn-lt"/>
                </a:endParaRPr>
              </a:p>
            </p:txBody>
          </p:sp>
        </p:grpSp>
        <p:sp>
          <p:nvSpPr>
            <p:cNvPr id="26" name="文本框 21"/>
            <p:cNvSpPr txBox="1"/>
            <p:nvPr/>
          </p:nvSpPr>
          <p:spPr>
            <a:xfrm>
              <a:off x="6528048" y="2187707"/>
              <a:ext cx="2118958" cy="40011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defTabSz="914400">
                <a:defRPr/>
              </a:pPr>
              <a:r>
                <a:rPr kumimoji="0" lang="en-US" altLang="zh-CN" sz="20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6C6C6C"/>
                  </a:solidFill>
                  <a:effectLst/>
                  <a:uLnTx/>
                  <a:uFillTx/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  <a:sym typeface="+mn-lt"/>
                </a:rPr>
                <a:t>01 </a:t>
              </a:r>
              <a:r>
                <a:rPr lang="zh-CN" altLang="en-US" sz="2000" b="1" kern="0" dirty="0" smtClean="0">
                  <a:solidFill>
                    <a:sysClr val="windowText" lastClr="6C6C6C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  <a:sym typeface="+mn-lt"/>
                </a:rPr>
                <a:t>大</a:t>
              </a:r>
              <a:r>
                <a:rPr lang="zh-CN" altLang="en-US" sz="2000" b="1" kern="0" dirty="0">
                  <a:solidFill>
                    <a:sysClr val="windowText" lastClr="6C6C6C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  <a:sym typeface="+mn-lt"/>
                </a:rPr>
                <a:t>体量</a:t>
              </a:r>
              <a:endPara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6C6C6C"/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6247868" y="3705795"/>
            <a:ext cx="2435696" cy="864097"/>
            <a:chOff x="6324600" y="3568079"/>
            <a:chExt cx="2435696" cy="864097"/>
          </a:xfrm>
          <a:solidFill>
            <a:srgbClr val="00D582"/>
          </a:solidFill>
        </p:grpSpPr>
        <p:grpSp>
          <p:nvGrpSpPr>
            <p:cNvPr id="21" name="组合 20"/>
            <p:cNvGrpSpPr/>
            <p:nvPr/>
          </p:nvGrpSpPr>
          <p:grpSpPr>
            <a:xfrm>
              <a:off x="6324600" y="3568079"/>
              <a:ext cx="2435696" cy="864097"/>
              <a:chOff x="6324600" y="1916831"/>
              <a:chExt cx="2435696" cy="1080121"/>
            </a:xfrm>
            <a:grpFill/>
          </p:grpSpPr>
          <p:sp>
            <p:nvSpPr>
              <p:cNvPr id="23" name="平行四边形 22"/>
              <p:cNvSpPr/>
              <p:nvPr/>
            </p:nvSpPr>
            <p:spPr>
              <a:xfrm rot="16200000">
                <a:off x="5975893" y="2265541"/>
                <a:ext cx="1080120" cy="382702"/>
              </a:xfrm>
              <a:prstGeom prst="parallelogram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000" b="1" i="0" u="none" strike="noStrike" kern="0" cap="none" spc="0" normalizeH="0" baseline="0" noProof="0">
                  <a:ln>
                    <a:noFill/>
                  </a:ln>
                  <a:solidFill>
                    <a:sysClr val="windowText" lastClr="6C6C6C"/>
                  </a:solidFill>
                  <a:effectLst/>
                  <a:uLnTx/>
                  <a:uFillTx/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24" name="矩形 23"/>
              <p:cNvSpPr/>
              <p:nvPr/>
            </p:nvSpPr>
            <p:spPr>
              <a:xfrm>
                <a:off x="6324600" y="1916831"/>
                <a:ext cx="2435696" cy="93610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000" b="1" i="0" u="none" strike="noStrike" kern="0" cap="none" spc="0" normalizeH="0" baseline="0" noProof="0">
                  <a:ln>
                    <a:noFill/>
                  </a:ln>
                  <a:solidFill>
                    <a:sysClr val="windowText" lastClr="6C6C6C"/>
                  </a:solidFill>
                  <a:effectLst/>
                  <a:uLnTx/>
                  <a:uFillTx/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  <a:sym typeface="+mn-lt"/>
                </a:endParaRPr>
              </a:p>
            </p:txBody>
          </p:sp>
        </p:grpSp>
        <p:sp>
          <p:nvSpPr>
            <p:cNvPr id="22" name="文本框 22"/>
            <p:cNvSpPr txBox="1"/>
            <p:nvPr/>
          </p:nvSpPr>
          <p:spPr>
            <a:xfrm>
              <a:off x="6528048" y="3683292"/>
              <a:ext cx="2118958" cy="40011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defTabSz="914400">
                <a:defRPr/>
              </a:pPr>
              <a:r>
                <a:rPr kumimoji="0" lang="en-US" altLang="zh-CN" sz="2000" b="1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6C6C6C"/>
                  </a:solidFill>
                  <a:effectLst/>
                  <a:uLnTx/>
                  <a:uFillTx/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  <a:sym typeface="+mn-lt"/>
                </a:rPr>
                <a:t>02 </a:t>
              </a:r>
              <a:r>
                <a:rPr lang="zh-CN" altLang="en-US" sz="2000" b="1" kern="0" dirty="0" smtClean="0">
                  <a:solidFill>
                    <a:sysClr val="windowText" lastClr="6C6C6C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  <a:sym typeface="+mn-lt"/>
                </a:rPr>
                <a:t>大规模</a:t>
              </a:r>
              <a:endPara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6C6C6C"/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6247868" y="5294907"/>
            <a:ext cx="2435696" cy="864097"/>
            <a:chOff x="6247868" y="5294907"/>
            <a:chExt cx="2435696" cy="864097"/>
          </a:xfrm>
        </p:grpSpPr>
        <p:grpSp>
          <p:nvGrpSpPr>
            <p:cNvPr id="17" name="组合 16"/>
            <p:cNvGrpSpPr/>
            <p:nvPr/>
          </p:nvGrpSpPr>
          <p:grpSpPr>
            <a:xfrm>
              <a:off x="6247868" y="5294907"/>
              <a:ext cx="2435696" cy="864097"/>
              <a:chOff x="6324600" y="1916831"/>
              <a:chExt cx="2435696" cy="1080121"/>
            </a:xfrm>
            <a:solidFill>
              <a:srgbClr val="FFE644"/>
            </a:solidFill>
          </p:grpSpPr>
          <p:sp>
            <p:nvSpPr>
              <p:cNvPr id="19" name="平行四边形 18"/>
              <p:cNvSpPr/>
              <p:nvPr/>
            </p:nvSpPr>
            <p:spPr>
              <a:xfrm rot="16200000">
                <a:off x="5975893" y="2265541"/>
                <a:ext cx="1080120" cy="382702"/>
              </a:xfrm>
              <a:prstGeom prst="parallelogram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000" b="1" i="0" u="none" strike="noStrike" kern="0" cap="none" spc="0" normalizeH="0" baseline="0" noProof="0">
                  <a:ln>
                    <a:noFill/>
                  </a:ln>
                  <a:solidFill>
                    <a:sysClr val="windowText" lastClr="6C6C6C"/>
                  </a:solidFill>
                  <a:effectLst/>
                  <a:uLnTx/>
                  <a:uFillTx/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20" name="矩形 19"/>
              <p:cNvSpPr/>
              <p:nvPr/>
            </p:nvSpPr>
            <p:spPr>
              <a:xfrm>
                <a:off x="6324600" y="1916831"/>
                <a:ext cx="2435696" cy="93610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000" b="1" i="0" u="none" strike="noStrike" kern="0" cap="none" spc="0" normalizeH="0" baseline="0" noProof="0">
                  <a:ln>
                    <a:noFill/>
                  </a:ln>
                  <a:solidFill>
                    <a:sysClr val="windowText" lastClr="6C6C6C"/>
                  </a:solidFill>
                  <a:effectLst/>
                  <a:uLnTx/>
                  <a:uFillTx/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  <a:sym typeface="+mn-lt"/>
                </a:endParaRPr>
              </a:p>
            </p:txBody>
          </p:sp>
        </p:grpSp>
        <p:sp>
          <p:nvSpPr>
            <p:cNvPr id="18" name="文本框 23"/>
            <p:cNvSpPr txBox="1"/>
            <p:nvPr/>
          </p:nvSpPr>
          <p:spPr>
            <a:xfrm>
              <a:off x="6451316" y="5438516"/>
              <a:ext cx="2169098" cy="400110"/>
            </a:xfrm>
            <a:prstGeom prst="rect">
              <a:avLst/>
            </a:prstGeom>
            <a:solidFill>
              <a:srgbClr val="FFE644"/>
            </a:solidFill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defTabSz="914400">
                <a:defRPr/>
              </a:pPr>
              <a:r>
                <a:rPr kumimoji="0" lang="en-US" altLang="zh-CN" sz="20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6C6C6C"/>
                  </a:solidFill>
                  <a:effectLst/>
                  <a:uLnTx/>
                  <a:uFillTx/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  <a:sym typeface="+mn-lt"/>
                </a:rPr>
                <a:t>03 </a:t>
              </a:r>
              <a:r>
                <a:rPr lang="zh-CN" altLang="en-US" sz="2000" b="1" kern="0" dirty="0" smtClean="0">
                  <a:solidFill>
                    <a:sysClr val="windowText" lastClr="6C6C6C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  <a:sym typeface="+mn-lt"/>
                </a:rPr>
                <a:t>高性能</a:t>
              </a:r>
              <a:endPara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6C6C6C"/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8885764" y="2336974"/>
            <a:ext cx="3407294" cy="4124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defTabSz="914400">
              <a:lnSpc>
                <a:spcPct val="130000"/>
              </a:lnSpc>
              <a:defRPr/>
            </a:pPr>
            <a:r>
              <a:rPr lang="zh-CN" altLang="en-US" sz="1600" b="1" kern="0" dirty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多功能、多页面、多状态、多系统</a:t>
            </a:r>
            <a:endParaRPr kumimoji="0" lang="zh-CN" altLang="en-US" sz="1600" b="1" i="0" u="none" strike="noStrike" kern="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5" name="TextBox 13"/>
          <p:cNvSpPr txBox="1"/>
          <p:nvPr/>
        </p:nvSpPr>
        <p:spPr>
          <a:xfrm>
            <a:off x="8885764" y="3798741"/>
            <a:ext cx="2599921" cy="3817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defTabSz="914400">
              <a:lnSpc>
                <a:spcPct val="130000"/>
              </a:lnSpc>
              <a:defRPr/>
            </a:pPr>
            <a:r>
              <a:rPr lang="zh-CN" altLang="en-US" sz="1600" b="1" kern="0" dirty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多人甚至多团队合作开发</a:t>
            </a:r>
          </a:p>
        </p:txBody>
      </p:sp>
      <p:sp>
        <p:nvSpPr>
          <p:cNvPr id="16" name="TextBox 13"/>
          <p:cNvSpPr txBox="1"/>
          <p:nvPr/>
        </p:nvSpPr>
        <p:spPr>
          <a:xfrm>
            <a:off x="8885764" y="5038582"/>
            <a:ext cx="3571586" cy="13726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defTabSz="914400">
              <a:lnSpc>
                <a:spcPct val="130000"/>
              </a:lnSpc>
              <a:defRPr/>
            </a:pPr>
            <a:r>
              <a:rPr lang="en-US" altLang="zh-CN" sz="1600" b="1" kern="0" dirty="0" smtClean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CDN</a:t>
            </a:r>
            <a:r>
              <a:rPr lang="zh-CN" altLang="en-US" sz="1600" b="1" kern="0" dirty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部署、缓存控制、文件指纹</a:t>
            </a:r>
            <a:r>
              <a:rPr lang="zh-CN" altLang="en-US" sz="1600" b="1" kern="0" dirty="0" smtClean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、</a:t>
            </a:r>
            <a:endParaRPr lang="en-US" altLang="zh-CN" sz="1600" b="1" kern="0" dirty="0" smtClean="0">
              <a:solidFill>
                <a:schemeClr val="bg2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ea"/>
              <a:sym typeface="+mn-lt"/>
            </a:endParaRPr>
          </a:p>
          <a:p>
            <a:pPr lvl="0" defTabSz="914400">
              <a:lnSpc>
                <a:spcPct val="130000"/>
              </a:lnSpc>
              <a:defRPr/>
            </a:pPr>
            <a:r>
              <a:rPr lang="zh-CN" altLang="en-US" sz="1600" b="1" kern="0" dirty="0" smtClean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缓存</a:t>
            </a:r>
            <a:r>
              <a:rPr lang="zh-CN" altLang="en-US" sz="1600" b="1" kern="0" dirty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复用、请求合并、按需加载</a:t>
            </a:r>
            <a:r>
              <a:rPr lang="zh-CN" altLang="en-US" sz="1600" b="1" kern="0" dirty="0" smtClean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、</a:t>
            </a:r>
            <a:endParaRPr lang="en-US" altLang="zh-CN" sz="1600" b="1" kern="0" dirty="0" smtClean="0">
              <a:solidFill>
                <a:schemeClr val="bg2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ea"/>
              <a:sym typeface="+mn-lt"/>
            </a:endParaRPr>
          </a:p>
          <a:p>
            <a:pPr lvl="0" defTabSz="914400">
              <a:lnSpc>
                <a:spcPct val="130000"/>
              </a:lnSpc>
              <a:defRPr/>
            </a:pPr>
            <a:r>
              <a:rPr lang="zh-CN" altLang="en-US" sz="1600" b="1" kern="0" dirty="0" smtClean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同步</a:t>
            </a:r>
            <a:r>
              <a:rPr lang="en-US" altLang="zh-CN" sz="1600" b="1" kern="0" dirty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/</a:t>
            </a:r>
            <a:r>
              <a:rPr lang="zh-CN" altLang="en-US" sz="1600" b="1" kern="0" dirty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异步加载、移动端首屏</a:t>
            </a:r>
            <a:r>
              <a:rPr lang="en-US" altLang="zh-CN" sz="1600" b="1" kern="0" dirty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CSS</a:t>
            </a:r>
            <a:r>
              <a:rPr lang="zh-CN" altLang="en-US" sz="1600" b="1" kern="0" dirty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内嵌、</a:t>
            </a:r>
            <a:r>
              <a:rPr lang="en-US" altLang="zh-CN" sz="1600" b="1" kern="0" dirty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HTTP 2.0</a:t>
            </a:r>
            <a:r>
              <a:rPr lang="zh-CN" altLang="en-US" sz="1600" b="1" kern="0" dirty="0">
                <a:solidFill>
                  <a:schemeClr val="bg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服务端资源推送</a:t>
            </a:r>
            <a:endParaRPr kumimoji="0" lang="zh-CN" altLang="en-US" sz="1600" b="1" i="0" u="none" strike="noStrike" kern="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182" y="335675"/>
            <a:ext cx="3742690" cy="5685790"/>
          </a:xfrm>
          <a:prstGeom prst="rect">
            <a:avLst/>
          </a:prstGeom>
        </p:spPr>
      </p:pic>
      <p:sp>
        <p:nvSpPr>
          <p:cNvPr id="33" name="矩形 32"/>
          <p:cNvSpPr/>
          <p:nvPr/>
        </p:nvSpPr>
        <p:spPr>
          <a:xfrm>
            <a:off x="1326658" y="6189510"/>
            <a:ext cx="3682267" cy="443509"/>
          </a:xfrm>
          <a:prstGeom prst="rect">
            <a:avLst/>
          </a:prstGeom>
          <a:solidFill>
            <a:srgbClr val="FD4F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b="1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一系列严肃的系统工程问题</a:t>
            </a:r>
            <a:r>
              <a:rPr lang="en-US" altLang="zh-CN" b="1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……</a:t>
            </a:r>
          </a:p>
        </p:txBody>
      </p:sp>
    </p:spTree>
    <p:extLst>
      <p:ext uri="{BB962C8B-B14F-4D97-AF65-F5344CB8AC3E}">
        <p14:creationId xmlns:p14="http://schemas.microsoft.com/office/powerpoint/2010/main" val="3358624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40471"/>
            <a:ext cx="12209860" cy="3657842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0" y="2686050"/>
            <a:ext cx="7219950" cy="21336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6C6C6C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0" y="2686050"/>
            <a:ext cx="209550" cy="2133600"/>
          </a:xfrm>
          <a:prstGeom prst="rect">
            <a:avLst/>
          </a:prstGeom>
          <a:solidFill>
            <a:srgbClr val="FD4F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6C6C6C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758638" y="3079947"/>
            <a:ext cx="5553075" cy="1029511"/>
          </a:xfrm>
          <a:prstGeom prst="rect">
            <a:avLst/>
          </a:prstGeom>
        </p:spPr>
        <p:txBody>
          <a:bodyPr wrap="square" lIns="68570" tIns="34289" rIns="68570" bIns="34289">
            <a:spAutoFit/>
          </a:bodyPr>
          <a:lstStyle/>
          <a:p>
            <a:pPr marL="228600" lvl="0" indent="-228600" defTabSz="685681">
              <a:lnSpc>
                <a:spcPct val="130000"/>
              </a:lnSpc>
              <a:buAutoNum type="arabicPeriod"/>
              <a:defRPr/>
            </a:pPr>
            <a:r>
              <a:rPr lang="zh-CN" altLang="en-US" sz="1200" kern="0" dirty="0" smtClean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前端工程化是一个非常复杂的问题，但是根据实际的业务需求，我们不一定需要一个理论上完美的解决方案。</a:t>
            </a:r>
            <a:endParaRPr lang="en-US" altLang="zh-CN" sz="1200" kern="0" dirty="0" smtClean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ea"/>
              <a:sym typeface="+mn-lt"/>
            </a:endParaRPr>
          </a:p>
          <a:p>
            <a:pPr marL="228600" lvl="0" indent="-228600" defTabSz="685681">
              <a:lnSpc>
                <a:spcPct val="130000"/>
              </a:lnSpc>
              <a:buAutoNum type="arabicPeriod"/>
              <a:defRPr/>
            </a:pPr>
            <a:r>
              <a:rPr lang="zh-CN" altLang="en-US" sz="1200" kern="0" dirty="0" smtClean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优先级较高的问题： 模块化开发、资源管理、打包构建、代码质量</a:t>
            </a:r>
            <a:endParaRPr lang="en-US" altLang="zh-CN" sz="1200" kern="0" dirty="0" smtClean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ea"/>
              <a:sym typeface="+mn-lt"/>
            </a:endParaRPr>
          </a:p>
          <a:p>
            <a:pPr marL="228600" lvl="0" indent="-228600" defTabSz="685681">
              <a:lnSpc>
                <a:spcPct val="130000"/>
              </a:lnSpc>
              <a:buAutoNum type="arabicPeriod"/>
              <a:defRPr/>
            </a:pPr>
            <a:r>
              <a:rPr lang="zh-CN" altLang="en-US" sz="1200" kern="0" dirty="0" smtClean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任重而道远</a:t>
            </a:r>
            <a:endParaRPr lang="zh-CN" altLang="en-US" sz="1200" kern="0" dirty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2" name="文本占位符 1"/>
          <p:cNvSpPr txBox="1">
            <a:spLocks/>
          </p:cNvSpPr>
          <p:nvPr/>
        </p:nvSpPr>
        <p:spPr>
          <a:xfrm>
            <a:off x="9140847" y="978012"/>
            <a:ext cx="6803231" cy="287982"/>
          </a:xfrm>
          <a:prstGeom prst="rect">
            <a:avLst/>
          </a:prstGeom>
          <a:noFill/>
        </p:spPr>
        <p:txBody>
          <a:bodyPr/>
          <a:lstStyle>
            <a:lvl1pPr marR="0" indent="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1"/>
                </a:solidFill>
                <a:cs typeface="+mn-ea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zh-CN" altLang="en-US" sz="1600" dirty="0" smtClean="0">
                <a:solidFill>
                  <a:srgbClr val="FD4F69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sym typeface="+mn-lt"/>
              </a:rPr>
              <a:t>总结</a:t>
            </a:r>
            <a:r>
              <a:rPr lang="en-US" altLang="zh-CN" sz="1600" dirty="0" smtClean="0">
                <a:solidFill>
                  <a:srgbClr val="FD4F69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sym typeface="+mn-lt"/>
              </a:rPr>
              <a:t>-</a:t>
            </a:r>
            <a:r>
              <a:rPr lang="zh-CN" altLang="en-US" sz="1600" dirty="0" smtClean="0">
                <a:solidFill>
                  <a:srgbClr val="FD4F69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sym typeface="+mn-lt"/>
              </a:rPr>
              <a:t>不成熟的小建议</a:t>
            </a:r>
            <a:endParaRPr lang="zh-CN" altLang="en-US" sz="1600" dirty="0">
              <a:solidFill>
                <a:srgbClr val="FD4F69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sym typeface="+mn-lt"/>
            </a:endParaRPr>
          </a:p>
        </p:txBody>
      </p:sp>
      <p:sp>
        <p:nvSpPr>
          <p:cNvPr id="13" name="文本占位符 2"/>
          <p:cNvSpPr txBox="1">
            <a:spLocks/>
          </p:cNvSpPr>
          <p:nvPr/>
        </p:nvSpPr>
        <p:spPr>
          <a:xfrm>
            <a:off x="9649255" y="377673"/>
            <a:ext cx="2758016" cy="432048"/>
          </a:xfrm>
          <a:prstGeom prst="rect">
            <a:avLst/>
          </a:prstGeom>
        </p:spPr>
        <p:txBody>
          <a:bodyPr/>
          <a:lstStyle>
            <a:lvl1pPr marR="0" indent="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800" baseline="0">
                <a:cs typeface="+mn-ea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zh-CN" altLang="en-US" dirty="0" smtClean="0">
                <a:latin typeface="Microsoft YaHei UI" panose="020B0503020204020204" pitchFamily="34" charset="-122"/>
                <a:ea typeface="Microsoft YaHei UI" panose="020B0503020204020204" pitchFamily="34" charset="-122"/>
                <a:sym typeface="+mn-lt"/>
              </a:rPr>
              <a:t>前端工程化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  <a:sym typeface="+mn-lt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9744893" y="284430"/>
            <a:ext cx="293483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9140847" y="839941"/>
            <a:ext cx="4142927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7022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组合 33"/>
          <p:cNvGrpSpPr/>
          <p:nvPr/>
        </p:nvGrpSpPr>
        <p:grpSpPr>
          <a:xfrm>
            <a:off x="0" y="1595428"/>
            <a:ext cx="7176116" cy="843667"/>
            <a:chOff x="0" y="1556791"/>
            <a:chExt cx="7176116" cy="843667"/>
          </a:xfrm>
        </p:grpSpPr>
        <p:pic>
          <p:nvPicPr>
            <p:cNvPr id="6" name="Picture 2" descr="http://dc.officeplus.cn/t/22/3378CB5DB6EF2E5BAFE8C8436C88378.jpg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925" b="11951"/>
            <a:stretch/>
          </p:blipFill>
          <p:spPr bwMode="auto">
            <a:xfrm>
              <a:off x="3599568" y="1556791"/>
              <a:ext cx="2311835" cy="8436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流程图: 手动输入 7"/>
            <p:cNvSpPr/>
            <p:nvPr/>
          </p:nvSpPr>
          <p:spPr>
            <a:xfrm rot="5400000" flipH="1">
              <a:off x="1838437" y="-281645"/>
              <a:ext cx="834949" cy="4511824"/>
            </a:xfrm>
            <a:prstGeom prst="flowChartManualInput">
              <a:avLst/>
            </a:prstGeom>
            <a:solidFill>
              <a:srgbClr val="FD4F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6C6C6C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5569589" y="1665338"/>
              <a:ext cx="1606527" cy="540930"/>
            </a:xfrm>
            <a:prstGeom prst="rect">
              <a:avLst/>
            </a:prstGeom>
            <a:solidFill>
              <a:srgbClr val="FD4F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6C6C6C"/>
                  </a:solidFill>
                  <a:effectLst/>
                  <a:uLnTx/>
                  <a:uFillTx/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  <a:sym typeface="+mn-lt"/>
                </a:rPr>
                <a:t>前端</a:t>
              </a:r>
              <a:endPara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6C6C6C"/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425282" y="1634082"/>
              <a:ext cx="3317147" cy="709423"/>
            </a:xfrm>
            <a:prstGeom prst="rect">
              <a:avLst/>
            </a:prstGeom>
          </p:spPr>
          <p:txBody>
            <a:bodyPr wrap="square" lIns="68570" tIns="34289" rIns="68570" bIns="34289">
              <a:spAutoFit/>
            </a:bodyPr>
            <a:lstStyle/>
            <a:p>
              <a:pPr marL="0" marR="0" lvl="0" indent="0" defTabSz="685681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6C6C6C"/>
                  </a:solidFill>
                  <a:effectLst/>
                  <a:uLnTx/>
                  <a:uFillTx/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  <a:sym typeface="+mn-lt"/>
                </a:rPr>
                <a:t>什么是前端</a:t>
              </a:r>
              <a:endParaRPr kumimoji="0" lang="en-US" altLang="zh-CN" sz="16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6C6C6C"/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endParaRPr>
            </a:p>
            <a:p>
              <a:pPr marL="0" marR="0" lvl="0" indent="0" defTabSz="685681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600" kern="0" noProof="0" dirty="0" smtClean="0">
                  <a:solidFill>
                    <a:sysClr val="windowText" lastClr="6C6C6C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  <a:sym typeface="+mn-lt"/>
                </a:rPr>
                <a:t>国内前端现状</a:t>
              </a:r>
              <a:endPara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6C6C6C"/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-8669" y="2672315"/>
            <a:ext cx="8289810" cy="824912"/>
            <a:chOff x="-8669" y="2633678"/>
            <a:chExt cx="8289810" cy="824912"/>
          </a:xfrm>
        </p:grpSpPr>
        <p:pic>
          <p:nvPicPr>
            <p:cNvPr id="5" name="Picture 2" descr="http://dc.officeplus.cn/t/22/3378CB5DB6EF2E5BAFE8C8436C88378.jp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925" b="11951"/>
            <a:stretch/>
          </p:blipFill>
          <p:spPr bwMode="auto">
            <a:xfrm>
              <a:off x="4414993" y="2648200"/>
              <a:ext cx="2320079" cy="7958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流程图: 手动输入 9"/>
            <p:cNvSpPr/>
            <p:nvPr/>
          </p:nvSpPr>
          <p:spPr>
            <a:xfrm rot="5400000" flipH="1">
              <a:off x="2368004" y="257005"/>
              <a:ext cx="824912" cy="5578258"/>
            </a:xfrm>
            <a:prstGeom prst="flowChartManualInput">
              <a:avLst/>
            </a:prstGeom>
            <a:solidFill>
              <a:srgbClr val="FFE6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6C6C6C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6621989" y="2837663"/>
              <a:ext cx="1659152" cy="475993"/>
            </a:xfrm>
            <a:prstGeom prst="rect">
              <a:avLst/>
            </a:prstGeom>
            <a:solidFill>
              <a:srgbClr val="FFE6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400" kern="0" dirty="0">
                  <a:solidFill>
                    <a:sysClr val="windowText" lastClr="6C6C6C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  <a:sym typeface="+mn-lt"/>
                </a:rPr>
                <a:t>问题</a:t>
              </a:r>
            </a:p>
          </p:txBody>
        </p:sp>
        <p:sp>
          <p:nvSpPr>
            <p:cNvPr id="15" name="矩形 14"/>
            <p:cNvSpPr/>
            <p:nvPr/>
          </p:nvSpPr>
          <p:spPr>
            <a:xfrm>
              <a:off x="425281" y="2711421"/>
              <a:ext cx="3317147" cy="709423"/>
            </a:xfrm>
            <a:prstGeom prst="rect">
              <a:avLst/>
            </a:prstGeom>
          </p:spPr>
          <p:txBody>
            <a:bodyPr wrap="square" lIns="68570" tIns="34289" rIns="68570" bIns="34289">
              <a:spAutoFit/>
            </a:bodyPr>
            <a:lstStyle/>
            <a:p>
              <a:pPr marL="0" marR="0" lvl="0" indent="0" defTabSz="685681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600" kern="0" dirty="0">
                  <a:solidFill>
                    <a:sysClr val="windowText" lastClr="6C6C6C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  <a:sym typeface="+mn-lt"/>
                </a:rPr>
                <a:t>开发</a:t>
              </a:r>
              <a:r>
                <a:rPr lang="zh-CN" altLang="en-US" sz="1600" kern="0" dirty="0" smtClean="0">
                  <a:solidFill>
                    <a:sysClr val="windowText" lastClr="6C6C6C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  <a:sym typeface="+mn-lt"/>
                </a:rPr>
                <a:t>中的问题：</a:t>
              </a:r>
              <a:endParaRPr lang="en-US" altLang="zh-CN" sz="1600" kern="0" dirty="0" smtClean="0">
                <a:solidFill>
                  <a:sysClr val="windowText" lastClr="6C6C6C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endParaRPr>
            </a:p>
            <a:p>
              <a:pPr marL="0" marR="0" lvl="0" indent="0" defTabSz="685681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6C6C6C"/>
                  </a:solidFill>
                  <a:effectLst/>
                  <a:uLnTx/>
                  <a:uFillTx/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  <a:sym typeface="+mn-lt"/>
                </a:rPr>
                <a:t>组件化</a:t>
              </a:r>
              <a:r>
                <a:rPr lang="zh-CN" altLang="en-US" sz="1600" kern="0" dirty="0" smtClean="0">
                  <a:solidFill>
                    <a:sysClr val="windowText" lastClr="6C6C6C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  <a:sym typeface="+mn-lt"/>
                </a:rPr>
                <a:t>、静态资源管理</a:t>
              </a:r>
              <a:endParaRPr kumimoji="0" lang="en-US" altLang="zh-CN" sz="16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6C6C6C"/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-8671" y="3765104"/>
            <a:ext cx="8961719" cy="854385"/>
            <a:chOff x="-8671" y="3765104"/>
            <a:chExt cx="8961719" cy="854385"/>
          </a:xfrm>
        </p:grpSpPr>
        <p:pic>
          <p:nvPicPr>
            <p:cNvPr id="4" name="Picture 2" descr="http://dc.officeplus.cn/t/22/3378CB5DB6EF2E5BAFE8C8436C88378.jpg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925" b="11951"/>
            <a:stretch/>
          </p:blipFill>
          <p:spPr bwMode="auto">
            <a:xfrm>
              <a:off x="5467973" y="3779628"/>
              <a:ext cx="2194956" cy="8247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流程图: 手动输入 11"/>
            <p:cNvSpPr/>
            <p:nvPr/>
          </p:nvSpPr>
          <p:spPr>
            <a:xfrm rot="5400000" flipH="1">
              <a:off x="2980089" y="776344"/>
              <a:ext cx="854385" cy="6831905"/>
            </a:xfrm>
            <a:prstGeom prst="flowChartManualInput">
              <a:avLst/>
            </a:prstGeom>
            <a:solidFill>
              <a:srgbClr val="00D5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6C6C6C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7257188" y="3949153"/>
              <a:ext cx="1695860" cy="438104"/>
            </a:xfrm>
            <a:prstGeom prst="rect">
              <a:avLst/>
            </a:prstGeom>
            <a:solidFill>
              <a:srgbClr val="00D5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6C6C6C"/>
                  </a:solidFill>
                  <a:effectLst/>
                  <a:uLnTx/>
                  <a:uFillTx/>
                  <a:cs typeface="+mn-ea"/>
                  <a:sym typeface="+mn-lt"/>
                </a:rPr>
                <a:t>Node.js</a:t>
              </a:r>
              <a:endPara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6C6C6C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425280" y="3834728"/>
              <a:ext cx="3317147" cy="678710"/>
            </a:xfrm>
            <a:prstGeom prst="rect">
              <a:avLst/>
            </a:prstGeom>
          </p:spPr>
          <p:txBody>
            <a:bodyPr wrap="square" lIns="68570" tIns="34289" rIns="68570" bIns="34289">
              <a:spAutoFit/>
            </a:bodyPr>
            <a:lstStyle/>
            <a:p>
              <a:pPr marL="0" marR="0" lvl="0" indent="0" defTabSz="685681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1600" kern="0" dirty="0">
                  <a:solidFill>
                    <a:sysClr val="windowText" lastClr="6C6C6C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  <a:sym typeface="+mn-lt"/>
                </a:rPr>
                <a:t>Node.js</a:t>
              </a:r>
              <a:r>
                <a:rPr lang="zh-CN" altLang="en-US" sz="1600" kern="0" dirty="0">
                  <a:solidFill>
                    <a:sysClr val="windowText" lastClr="6C6C6C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  <a:sym typeface="+mn-lt"/>
                </a:rPr>
                <a:t>是什么</a:t>
              </a:r>
              <a:endParaRPr lang="en-US" altLang="zh-CN" sz="1600" kern="0" dirty="0">
                <a:solidFill>
                  <a:sysClr val="windowText" lastClr="6C6C6C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endParaRPr>
            </a:p>
            <a:p>
              <a:pPr marL="0" marR="0" lvl="0" indent="0" defTabSz="685681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1600" kern="0" dirty="0">
                  <a:solidFill>
                    <a:sysClr val="windowText" lastClr="6C6C6C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  <a:sym typeface="+mn-lt"/>
                </a:rPr>
                <a:t>Node.js</a:t>
              </a:r>
              <a:r>
                <a:rPr lang="zh-CN" altLang="en-US" sz="1600" kern="0" dirty="0">
                  <a:solidFill>
                    <a:sysClr val="windowText" lastClr="6C6C6C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  <a:sym typeface="+mn-lt"/>
                </a:rPr>
                <a:t>与前端工程化</a:t>
              </a:r>
            </a:p>
          </p:txBody>
        </p:sp>
      </p:grpSp>
      <p:sp>
        <p:nvSpPr>
          <p:cNvPr id="17" name="文本占位符 17"/>
          <p:cNvSpPr txBox="1">
            <a:spLocks/>
          </p:cNvSpPr>
          <p:nvPr/>
        </p:nvSpPr>
        <p:spPr>
          <a:xfrm>
            <a:off x="9526311" y="1043300"/>
            <a:ext cx="2076987" cy="2771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600" dirty="0" smtClean="0">
                <a:solidFill>
                  <a:srgbClr val="FD4F69"/>
                </a:solidFill>
                <a:cs typeface="+mn-ea"/>
              </a:rPr>
              <a:t>PART FIVE</a:t>
            </a:r>
            <a:endParaRPr lang="zh-CN" altLang="en-US" sz="1600" dirty="0">
              <a:solidFill>
                <a:srgbClr val="FD4F69"/>
              </a:solidFill>
              <a:cs typeface="+mn-ea"/>
            </a:endParaRPr>
          </a:p>
        </p:txBody>
      </p:sp>
      <p:sp>
        <p:nvSpPr>
          <p:cNvPr id="18" name="文本占位符 18"/>
          <p:cNvSpPr txBox="1">
            <a:spLocks/>
          </p:cNvSpPr>
          <p:nvPr/>
        </p:nvSpPr>
        <p:spPr>
          <a:xfrm>
            <a:off x="8573842" y="373453"/>
            <a:ext cx="2758016" cy="4320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dirty="0">
                <a:solidFill>
                  <a:schemeClr val="tx1"/>
                </a:solidFill>
                <a:cs typeface="+mn-ea"/>
              </a:rPr>
              <a:t>C</a:t>
            </a:r>
            <a:r>
              <a:rPr lang="en-US" altLang="zh-CN" sz="2800" dirty="0" smtClean="0">
                <a:solidFill>
                  <a:schemeClr val="tx1"/>
                </a:solidFill>
                <a:cs typeface="+mn-ea"/>
              </a:rPr>
              <a:t>ontent</a:t>
            </a:r>
            <a:endParaRPr lang="en-US" altLang="zh-CN" sz="2800" dirty="0">
              <a:solidFill>
                <a:schemeClr val="tx1"/>
              </a:solidFill>
              <a:cs typeface="+mn-ea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7629972" y="805501"/>
            <a:ext cx="293483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>
            <a:off x="8279243" y="290560"/>
            <a:ext cx="4142927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2" name="组合 1"/>
          <p:cNvGrpSpPr/>
          <p:nvPr/>
        </p:nvGrpSpPr>
        <p:grpSpPr>
          <a:xfrm>
            <a:off x="-1900" y="4964639"/>
            <a:ext cx="9528210" cy="835123"/>
            <a:chOff x="-1900" y="4964639"/>
            <a:chExt cx="9528210" cy="835123"/>
          </a:xfrm>
        </p:grpSpPr>
        <p:pic>
          <p:nvPicPr>
            <p:cNvPr id="38" name="Picture 2" descr="http://dc.officeplus.cn/t/22/3378CB5DB6EF2E5BAFE8C8436C88378.jpg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925" b="11951"/>
            <a:stretch/>
          </p:blipFill>
          <p:spPr bwMode="auto">
            <a:xfrm>
              <a:off x="5569589" y="4964812"/>
              <a:ext cx="2142509" cy="8349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9" name="流程图: 手动输入 38"/>
            <p:cNvSpPr/>
            <p:nvPr/>
          </p:nvSpPr>
          <p:spPr>
            <a:xfrm rot="5400000" flipH="1">
              <a:off x="3068018" y="1894721"/>
              <a:ext cx="834949" cy="6974785"/>
            </a:xfrm>
            <a:prstGeom prst="flowChartManualInput">
              <a:avLst/>
            </a:prstGeom>
            <a:solidFill>
              <a:srgbClr val="FD4F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6C6C6C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0" name="矩形 39"/>
            <p:cNvSpPr/>
            <p:nvPr/>
          </p:nvSpPr>
          <p:spPr>
            <a:xfrm>
              <a:off x="7393217" y="5073185"/>
              <a:ext cx="2133093" cy="540930"/>
            </a:xfrm>
            <a:prstGeom prst="rect">
              <a:avLst/>
            </a:prstGeom>
            <a:solidFill>
              <a:srgbClr val="FD4F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400" kern="0" dirty="0">
                  <a:solidFill>
                    <a:sysClr val="windowText" lastClr="6C6C6C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  <a:sym typeface="+mn-lt"/>
                </a:rPr>
                <a:t>工程化</a:t>
              </a:r>
              <a:endPara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6C6C6C"/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41" name="矩形 40"/>
            <p:cNvSpPr/>
            <p:nvPr/>
          </p:nvSpPr>
          <p:spPr>
            <a:xfrm>
              <a:off x="425978" y="5031208"/>
              <a:ext cx="4404398" cy="678710"/>
            </a:xfrm>
            <a:prstGeom prst="rect">
              <a:avLst/>
            </a:prstGeom>
          </p:spPr>
          <p:txBody>
            <a:bodyPr wrap="square" lIns="68570" tIns="34289" rIns="68570" bIns="34289">
              <a:spAutoFit/>
            </a:bodyPr>
            <a:lstStyle/>
            <a:p>
              <a:pPr marL="0" marR="0" lvl="0" indent="0" defTabSz="685681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600" kern="0" dirty="0">
                  <a:solidFill>
                    <a:sysClr val="windowText" lastClr="6C6C6C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  <a:sym typeface="+mn-lt"/>
                </a:rPr>
                <a:t>前端工程化是什么</a:t>
              </a:r>
              <a:endParaRPr lang="en-US" altLang="zh-CN" sz="1600" kern="0" dirty="0">
                <a:solidFill>
                  <a:sysClr val="windowText" lastClr="6C6C6C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endParaRPr>
            </a:p>
            <a:p>
              <a:pPr marL="0" marR="0" lvl="0" indent="0" defTabSz="685681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600" kern="0" dirty="0">
                  <a:solidFill>
                    <a:sysClr val="windowText" lastClr="6C6C6C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  <a:sym typeface="+mn-lt"/>
                </a:rPr>
                <a:t>前端工程化如何解决问题</a:t>
              </a: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-10568" y="6041526"/>
            <a:ext cx="10378061" cy="824912"/>
            <a:chOff x="-10568" y="6041526"/>
            <a:chExt cx="10378061" cy="824912"/>
          </a:xfrm>
        </p:grpSpPr>
        <p:pic>
          <p:nvPicPr>
            <p:cNvPr id="43" name="Picture 2" descr="http://dc.officeplus.cn/t/22/3378CB5DB6EF2E5BAFE8C8436C88378.jp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925" b="11951"/>
            <a:stretch/>
          </p:blipFill>
          <p:spPr bwMode="auto">
            <a:xfrm>
              <a:off x="6214407" y="6054230"/>
              <a:ext cx="2474315" cy="7958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4" name="流程图: 手动输入 43"/>
            <p:cNvSpPr/>
            <p:nvPr/>
          </p:nvSpPr>
          <p:spPr>
            <a:xfrm rot="5400000" flipH="1">
              <a:off x="3484558" y="2546400"/>
              <a:ext cx="824912" cy="7815164"/>
            </a:xfrm>
            <a:prstGeom prst="flowChartManualInput">
              <a:avLst/>
            </a:prstGeom>
            <a:solidFill>
              <a:srgbClr val="FFE6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6C6C6C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5" name="矩形 44"/>
            <p:cNvSpPr/>
            <p:nvPr/>
          </p:nvSpPr>
          <p:spPr>
            <a:xfrm>
              <a:off x="8290391" y="6245510"/>
              <a:ext cx="2077102" cy="475993"/>
            </a:xfrm>
            <a:prstGeom prst="rect">
              <a:avLst/>
            </a:prstGeom>
            <a:solidFill>
              <a:srgbClr val="FFE6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400" kern="0" dirty="0">
                  <a:solidFill>
                    <a:sysClr val="windowText" lastClr="6C6C6C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  <a:sym typeface="+mn-lt"/>
                </a:rPr>
                <a:t>演示</a:t>
              </a:r>
            </a:p>
          </p:txBody>
        </p:sp>
        <p:sp>
          <p:nvSpPr>
            <p:cNvPr id="46" name="矩形 45"/>
            <p:cNvSpPr/>
            <p:nvPr/>
          </p:nvSpPr>
          <p:spPr>
            <a:xfrm>
              <a:off x="409877" y="6226255"/>
              <a:ext cx="4152755" cy="358622"/>
            </a:xfrm>
            <a:prstGeom prst="rect">
              <a:avLst/>
            </a:prstGeom>
          </p:spPr>
          <p:txBody>
            <a:bodyPr wrap="square" lIns="68570" tIns="34289" rIns="68570" bIns="34289">
              <a:spAutoFit/>
            </a:bodyPr>
            <a:lstStyle/>
            <a:p>
              <a:pPr marL="0" marR="0" lvl="0" indent="0" defTabSz="685681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1600" kern="0" dirty="0" err="1">
                  <a:solidFill>
                    <a:sysClr val="windowText" lastClr="6C6C6C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  <a:sym typeface="+mn-lt"/>
                </a:rPr>
                <a:t>Webpack</a:t>
              </a:r>
              <a:r>
                <a:rPr lang="zh-CN" altLang="en-US" sz="1600" kern="0" dirty="0">
                  <a:solidFill>
                    <a:sysClr val="windowText" lastClr="6C6C6C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  <a:sym typeface="+mn-lt"/>
                </a:rPr>
                <a:t>搭建简单项目演示</a:t>
              </a:r>
              <a:endParaRPr lang="en-US" altLang="zh-CN" sz="1600" kern="0" dirty="0">
                <a:solidFill>
                  <a:sysClr val="windowText" lastClr="6C6C6C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45575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pic2.zhimg.com/55fb7d622403852ff7533c6da5c620cd_b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6194" y="1829761"/>
            <a:ext cx="7539459" cy="3656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占位符 17"/>
          <p:cNvSpPr txBox="1">
            <a:spLocks/>
          </p:cNvSpPr>
          <p:nvPr/>
        </p:nvSpPr>
        <p:spPr>
          <a:xfrm>
            <a:off x="9526311" y="1043300"/>
            <a:ext cx="2076987" cy="2771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600" dirty="0" err="1" smtClean="0">
                <a:solidFill>
                  <a:srgbClr val="FD4F69"/>
                </a:solidFill>
                <a:cs typeface="+mn-ea"/>
              </a:rPr>
              <a:t>Webpack</a:t>
            </a:r>
            <a:r>
              <a:rPr lang="zh-CN" altLang="en-US" sz="1600" dirty="0">
                <a:solidFill>
                  <a:srgbClr val="FD4F69"/>
                </a:solidFill>
                <a:cs typeface="+mn-ea"/>
              </a:rPr>
              <a:t>原理</a:t>
            </a:r>
            <a:endParaRPr lang="zh-CN" altLang="en-US" sz="1600" dirty="0">
              <a:solidFill>
                <a:srgbClr val="FD4F69"/>
              </a:solidFill>
              <a:cs typeface="+mn-ea"/>
            </a:endParaRPr>
          </a:p>
        </p:txBody>
      </p:sp>
      <p:sp>
        <p:nvSpPr>
          <p:cNvPr id="6" name="文本占位符 18"/>
          <p:cNvSpPr txBox="1">
            <a:spLocks/>
          </p:cNvSpPr>
          <p:nvPr/>
        </p:nvSpPr>
        <p:spPr>
          <a:xfrm>
            <a:off x="8573842" y="373453"/>
            <a:ext cx="2758016" cy="4320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dirty="0" err="1" smtClean="0">
                <a:solidFill>
                  <a:schemeClr val="tx1"/>
                </a:solidFill>
                <a:cs typeface="+mn-ea"/>
              </a:rPr>
              <a:t>Webpack</a:t>
            </a:r>
            <a:endParaRPr lang="en-US" altLang="zh-CN" sz="2800" dirty="0">
              <a:solidFill>
                <a:schemeClr val="tx1"/>
              </a:solidFill>
              <a:cs typeface="+mn-ea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7629972" y="805501"/>
            <a:ext cx="293483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>
            <a:off x="8279243" y="290560"/>
            <a:ext cx="4142927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4955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3090930" y="2446987"/>
            <a:ext cx="31933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THANK YOU</a:t>
            </a:r>
            <a:endParaRPr lang="zh-CN" altLang="en-US" sz="36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0597169" y="6442172"/>
            <a:ext cx="9423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>
                <a:solidFill>
                  <a:schemeClr val="bg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2016.7</a:t>
            </a:r>
            <a:endParaRPr lang="zh-CN" altLang="en-US" sz="1600" dirty="0">
              <a:solidFill>
                <a:schemeClr val="bg1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3251155" y="3093318"/>
            <a:ext cx="9473172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>
            <a:off x="-965915" y="2446987"/>
            <a:ext cx="6301412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9799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-1" y="4581128"/>
            <a:ext cx="4055943" cy="2276872"/>
            <a:chOff x="-1" y="4581128"/>
            <a:chExt cx="4055943" cy="2276872"/>
          </a:xfrm>
          <a:solidFill>
            <a:srgbClr val="00D582"/>
          </a:solidFill>
        </p:grpSpPr>
        <p:sp>
          <p:nvSpPr>
            <p:cNvPr id="7" name="矩形 6"/>
            <p:cNvSpPr/>
            <p:nvPr/>
          </p:nvSpPr>
          <p:spPr>
            <a:xfrm>
              <a:off x="-1" y="4581128"/>
              <a:ext cx="4055943" cy="227687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6C6C6C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271062" y="5023470"/>
              <a:ext cx="660758" cy="400110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r>
                <a:rPr lang="en-US" altLang="zh-CN" sz="2000" b="1" kern="0" dirty="0" smtClean="0">
                  <a:solidFill>
                    <a:sysClr val="windowText" lastClr="6C6C6C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  <a:sym typeface="+mn-lt"/>
                </a:rPr>
                <a:t>360</a:t>
              </a:r>
              <a:endPara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6C6C6C"/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1" name="TextBox 13"/>
            <p:cNvSpPr txBox="1"/>
            <p:nvPr/>
          </p:nvSpPr>
          <p:spPr>
            <a:xfrm>
              <a:off x="257221" y="5402538"/>
              <a:ext cx="3174484" cy="121264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lvl="0">
                <a:lnSpc>
                  <a:spcPct val="130000"/>
                </a:lnSpc>
                <a:defRPr/>
              </a:pPr>
              <a:r>
                <a:rPr lang="zh-CN" altLang="en-US" sz="1400" b="1" kern="0" dirty="0" smtClean="0">
                  <a:solidFill>
                    <a:schemeClr val="bg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  <a:sym typeface="+mn-lt"/>
                </a:rPr>
                <a:t>有</a:t>
              </a:r>
              <a:r>
                <a:rPr lang="zh-CN" altLang="en-US" sz="1400" b="1" kern="0" dirty="0">
                  <a:solidFill>
                    <a:schemeClr val="bg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  <a:sym typeface="+mn-lt"/>
                </a:rPr>
                <a:t>月影，</a:t>
              </a:r>
              <a:r>
                <a:rPr lang="en-US" altLang="zh-CN" sz="1400" b="1" kern="0" dirty="0" err="1">
                  <a:solidFill>
                    <a:schemeClr val="bg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  <a:sym typeface="+mn-lt"/>
                </a:rPr>
                <a:t>jk</a:t>
              </a:r>
              <a:r>
                <a:rPr lang="zh-CN" altLang="en-US" sz="1400" b="1" kern="0" dirty="0">
                  <a:solidFill>
                    <a:schemeClr val="bg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  <a:sym typeface="+mn-lt"/>
                </a:rPr>
                <a:t>等高手带领，实力很强，奇舞团名扬天下</a:t>
              </a:r>
            </a:p>
            <a:p>
              <a:pPr marL="0" marR="0" lvl="0" indent="0" defTabSz="91440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endParaRPr>
            </a:p>
            <a:p>
              <a:pPr marL="0" marR="0" lvl="0" indent="0" defTabSz="91440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4055942" y="4581128"/>
            <a:ext cx="4055943" cy="2276872"/>
            <a:chOff x="4055942" y="4581128"/>
            <a:chExt cx="4055943" cy="2276872"/>
          </a:xfrm>
          <a:solidFill>
            <a:srgbClr val="FFE644"/>
          </a:solidFill>
        </p:grpSpPr>
        <p:sp>
          <p:nvSpPr>
            <p:cNvPr id="8" name="矩形 7"/>
            <p:cNvSpPr/>
            <p:nvPr/>
          </p:nvSpPr>
          <p:spPr>
            <a:xfrm>
              <a:off x="4055942" y="4581128"/>
              <a:ext cx="4055943" cy="227687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6C6C6C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2" name="TextBox 10"/>
            <p:cNvSpPr txBox="1"/>
            <p:nvPr/>
          </p:nvSpPr>
          <p:spPr>
            <a:xfrm>
              <a:off x="4365676" y="5023470"/>
              <a:ext cx="697627" cy="400110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6C6C6C"/>
                  </a:solidFill>
                  <a:effectLst/>
                  <a:uLnTx/>
                  <a:uFillTx/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  <a:sym typeface="+mn-lt"/>
                </a:rPr>
                <a:t>美团</a:t>
              </a:r>
              <a:endPara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6C6C6C"/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4351835" y="5402538"/>
              <a:ext cx="3174484" cy="34554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1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  <a:sym typeface="+mn-lt"/>
                </a:rPr>
                <a:t>大前端</a:t>
              </a:r>
              <a:endParaRPr kumimoji="0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8112224" y="4581128"/>
            <a:ext cx="4110746" cy="2314126"/>
            <a:chOff x="8112224" y="4581128"/>
            <a:chExt cx="4110746" cy="2314126"/>
          </a:xfrm>
          <a:solidFill>
            <a:srgbClr val="FD4F69"/>
          </a:solidFill>
        </p:grpSpPr>
        <p:sp>
          <p:nvSpPr>
            <p:cNvPr id="9" name="矩形 8"/>
            <p:cNvSpPr/>
            <p:nvPr/>
          </p:nvSpPr>
          <p:spPr>
            <a:xfrm>
              <a:off x="8112224" y="4581128"/>
              <a:ext cx="4110746" cy="227687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6C6C6C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4" name="TextBox 10"/>
            <p:cNvSpPr txBox="1"/>
            <p:nvPr/>
          </p:nvSpPr>
          <p:spPr>
            <a:xfrm>
              <a:off x="8441562" y="5023470"/>
              <a:ext cx="697627" cy="400110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000" b="1" kern="0" dirty="0">
                  <a:solidFill>
                    <a:sysClr val="windowText" lastClr="6C6C6C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  <a:sym typeface="+mn-lt"/>
                </a:rPr>
                <a:t>携程</a:t>
              </a:r>
              <a:endPara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6C6C6C"/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5" name="TextBox 13"/>
            <p:cNvSpPr txBox="1"/>
            <p:nvPr/>
          </p:nvSpPr>
          <p:spPr>
            <a:xfrm>
              <a:off x="8427721" y="5402538"/>
              <a:ext cx="3174484" cy="1492716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lvl="0">
                <a:lnSpc>
                  <a:spcPct val="130000"/>
                </a:lnSpc>
                <a:defRPr/>
              </a:pPr>
              <a:r>
                <a:rPr lang="zh-CN" altLang="en-US" sz="1400" b="1" kern="0" dirty="0" smtClean="0">
                  <a:solidFill>
                    <a:schemeClr val="bg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  <a:sym typeface="+mn-lt"/>
                </a:rPr>
                <a:t>重构</a:t>
              </a:r>
              <a:r>
                <a:rPr lang="zh-CN" altLang="en-US" sz="1400" b="1" kern="0" dirty="0">
                  <a:solidFill>
                    <a:schemeClr val="bg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  <a:sym typeface="+mn-lt"/>
                </a:rPr>
                <a:t>方向强人</a:t>
              </a:r>
              <a:r>
                <a:rPr lang="zh-CN" altLang="en-US" sz="1400" b="1" kern="0" dirty="0" smtClean="0">
                  <a:solidFill>
                    <a:schemeClr val="bg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  <a:sym typeface="+mn-lt"/>
                </a:rPr>
                <a:t>多</a:t>
              </a:r>
              <a:r>
                <a:rPr lang="zh-CN" altLang="en-US" sz="1400" b="1" kern="0" dirty="0">
                  <a:solidFill>
                    <a:schemeClr val="bg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  <a:sym typeface="+mn-lt"/>
                </a:rPr>
                <a:t>。</a:t>
              </a:r>
              <a:r>
                <a:rPr lang="en-US" altLang="zh-CN" sz="1400" b="1" kern="0" dirty="0" smtClean="0">
                  <a:solidFill>
                    <a:schemeClr val="bg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  <a:sym typeface="+mn-lt"/>
                </a:rPr>
                <a:t>《</a:t>
              </a:r>
              <a:r>
                <a:rPr lang="zh-CN" altLang="en-US" sz="1400" b="1" kern="0" dirty="0" smtClean="0">
                  <a:solidFill>
                    <a:schemeClr val="bg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  <a:sym typeface="+mn-lt"/>
                </a:rPr>
                <a:t>图解</a:t>
              </a:r>
              <a:r>
                <a:rPr lang="en-US" altLang="zh-CN" sz="1400" b="1" kern="0" dirty="0" smtClean="0">
                  <a:solidFill>
                    <a:schemeClr val="bg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  <a:sym typeface="+mn-lt"/>
                </a:rPr>
                <a:t>css3》</a:t>
              </a:r>
              <a:r>
                <a:rPr lang="zh-CN" altLang="en-US" sz="1400" b="1" kern="0" dirty="0" smtClean="0">
                  <a:solidFill>
                    <a:schemeClr val="bg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  <a:sym typeface="+mn-lt"/>
                </a:rPr>
                <a:t>作者</a:t>
              </a:r>
              <a:r>
                <a:rPr lang="zh-CN" altLang="en-US" sz="1400" b="1" kern="0" dirty="0">
                  <a:solidFill>
                    <a:schemeClr val="bg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  <a:sym typeface="+mn-lt"/>
                </a:rPr>
                <a:t>大漠</a:t>
              </a:r>
              <a:r>
                <a:rPr lang="zh-CN" altLang="en-US" sz="1400" b="1" kern="0" dirty="0" smtClean="0">
                  <a:solidFill>
                    <a:schemeClr val="bg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  <a:sym typeface="+mn-lt"/>
                </a:rPr>
                <a:t>，</a:t>
              </a:r>
              <a:r>
                <a:rPr lang="en-US" altLang="zh-CN" sz="1400" b="1" kern="0" dirty="0" smtClean="0">
                  <a:solidFill>
                    <a:schemeClr val="bg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  <a:sym typeface="+mn-lt"/>
                </a:rPr>
                <a:t>《</a:t>
              </a:r>
              <a:r>
                <a:rPr lang="en-US" altLang="zh-CN" sz="1400" b="1" kern="0" dirty="0" err="1" smtClean="0">
                  <a:solidFill>
                    <a:schemeClr val="bg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  <a:sym typeface="+mn-lt"/>
                </a:rPr>
                <a:t>css</a:t>
              </a:r>
              <a:r>
                <a:rPr lang="zh-CN" altLang="en-US" sz="1400" b="1" kern="0" dirty="0">
                  <a:solidFill>
                    <a:schemeClr val="bg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  <a:sym typeface="+mn-lt"/>
                </a:rPr>
                <a:t>那些</a:t>
              </a:r>
              <a:r>
                <a:rPr lang="zh-CN" altLang="en-US" sz="1400" b="1" kern="0" dirty="0" smtClean="0">
                  <a:solidFill>
                    <a:schemeClr val="bg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  <a:sym typeface="+mn-lt"/>
                </a:rPr>
                <a:t>事儿</a:t>
              </a:r>
              <a:r>
                <a:rPr lang="en-US" altLang="zh-CN" sz="1400" b="1" kern="0" dirty="0" smtClean="0">
                  <a:solidFill>
                    <a:schemeClr val="bg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  <a:sym typeface="+mn-lt"/>
                </a:rPr>
                <a:t>》</a:t>
              </a:r>
              <a:r>
                <a:rPr lang="zh-CN" altLang="en-US" sz="1400" b="1" kern="0" dirty="0" smtClean="0">
                  <a:solidFill>
                    <a:schemeClr val="bg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  <a:sym typeface="+mn-lt"/>
                </a:rPr>
                <a:t>作者林小志领军。</a:t>
              </a:r>
              <a:endParaRPr lang="zh-CN" altLang="en-US" sz="1400" b="1" kern="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endParaRPr>
            </a:p>
            <a:p>
              <a:pPr marL="0" marR="0" lvl="0" indent="0" defTabSz="91440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endParaRPr>
            </a:p>
            <a:p>
              <a:pPr marL="0" marR="0" lvl="0" indent="0" defTabSz="91440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endParaRPr>
            </a:p>
          </p:txBody>
        </p:sp>
      </p:grpSp>
      <p:sp>
        <p:nvSpPr>
          <p:cNvPr id="18" name="文本占位符 18"/>
          <p:cNvSpPr txBox="1">
            <a:spLocks/>
          </p:cNvSpPr>
          <p:nvPr/>
        </p:nvSpPr>
        <p:spPr>
          <a:xfrm>
            <a:off x="4304218" y="3232723"/>
            <a:ext cx="2758016" cy="4320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b="1" dirty="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</a:rPr>
              <a:t>国内</a:t>
            </a:r>
            <a:r>
              <a:rPr lang="en-US" altLang="zh-CN" sz="2400" b="1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</a:rPr>
              <a:t>web</a:t>
            </a:r>
            <a:r>
              <a:rPr lang="zh-CN" altLang="en-US" sz="2400" b="1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</a:rPr>
              <a:t>前端</a:t>
            </a:r>
            <a:r>
              <a:rPr lang="zh-CN" altLang="en-US" sz="2400" b="1" dirty="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</a:rPr>
              <a:t>团队</a:t>
            </a:r>
            <a:endParaRPr lang="zh-CN" altLang="en-US" sz="2400" b="1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ea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-1" y="0"/>
            <a:ext cx="4055943" cy="2276872"/>
          </a:xfrm>
          <a:prstGeom prst="rect">
            <a:avLst/>
          </a:prstGeom>
          <a:solidFill>
            <a:srgbClr val="FD4F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6C6C6C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8" name="TextBox 10"/>
          <p:cNvSpPr txBox="1"/>
          <p:nvPr/>
        </p:nvSpPr>
        <p:spPr>
          <a:xfrm>
            <a:off x="271062" y="442342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b="1" kern="0" dirty="0">
                <a:solidFill>
                  <a:sysClr val="windowText" lastClr="6C6C6C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阿里</a:t>
            </a:r>
            <a:endParaRPr kumimoji="0" lang="zh-CN" altLang="en-US" sz="2000" b="1" i="0" u="none" strike="noStrike" kern="0" cap="none" spc="0" normalizeH="0" baseline="0" noProof="0" dirty="0">
              <a:ln>
                <a:noFill/>
              </a:ln>
              <a:solidFill>
                <a:sysClr val="windowText" lastClr="6C6C6C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9" name="TextBox 13"/>
          <p:cNvSpPr txBox="1"/>
          <p:nvPr/>
        </p:nvSpPr>
        <p:spPr>
          <a:xfrm>
            <a:off x="257221" y="842452"/>
            <a:ext cx="3174484" cy="1212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30000"/>
              </a:lnSpc>
              <a:defRPr/>
            </a:pPr>
            <a:r>
              <a:rPr lang="zh-CN" altLang="en-US" sz="1400" b="1" kern="0" dirty="0" smtClean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国内</a:t>
            </a:r>
            <a:r>
              <a:rPr lang="zh-CN" altLang="en-US" sz="1400" b="1" kern="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前端体系建设最完善的了，较早重视前端方向，有完整的前端工程化思路，对</a:t>
            </a:r>
            <a:r>
              <a:rPr lang="en-US" altLang="zh-CN" sz="1400" b="1" kern="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Web</a:t>
            </a:r>
            <a:r>
              <a:rPr lang="zh-CN" altLang="en-US" sz="1400" b="1" kern="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标准也很重视，</a:t>
            </a:r>
            <a:r>
              <a:rPr lang="en-US" altLang="zh-CN" sz="1400" b="1" kern="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node</a:t>
            </a:r>
            <a:r>
              <a:rPr lang="zh-CN" altLang="en-US" sz="1400" b="1" kern="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方面更是</a:t>
            </a:r>
            <a:r>
              <a:rPr lang="zh-CN" altLang="en-US" sz="1400" b="1" kern="0" dirty="0" smtClean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先驱</a:t>
            </a:r>
            <a:endParaRPr kumimoji="0" lang="zh-CN" altLang="en-US" sz="14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ea"/>
              <a:sym typeface="+mn-lt"/>
            </a:endParaRPr>
          </a:p>
        </p:txBody>
      </p:sp>
      <p:grpSp>
        <p:nvGrpSpPr>
          <p:cNvPr id="40" name="组合 39"/>
          <p:cNvGrpSpPr/>
          <p:nvPr/>
        </p:nvGrpSpPr>
        <p:grpSpPr>
          <a:xfrm>
            <a:off x="4055942" y="0"/>
            <a:ext cx="4055943" cy="2276872"/>
            <a:chOff x="4055942" y="4581128"/>
            <a:chExt cx="4055943" cy="2276872"/>
          </a:xfrm>
        </p:grpSpPr>
        <p:sp>
          <p:nvSpPr>
            <p:cNvPr id="41" name="矩形 40"/>
            <p:cNvSpPr/>
            <p:nvPr/>
          </p:nvSpPr>
          <p:spPr>
            <a:xfrm>
              <a:off x="4055942" y="4581128"/>
              <a:ext cx="4055943" cy="2276872"/>
            </a:xfrm>
            <a:prstGeom prst="rect">
              <a:avLst/>
            </a:prstGeom>
            <a:solidFill>
              <a:srgbClr val="00D5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6C6C6C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2" name="TextBox 10"/>
            <p:cNvSpPr txBox="1"/>
            <p:nvPr/>
          </p:nvSpPr>
          <p:spPr>
            <a:xfrm>
              <a:off x="4365676" y="5023470"/>
              <a:ext cx="6976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000" b="1" kern="0" dirty="0">
                  <a:solidFill>
                    <a:sysClr val="windowText" lastClr="6C6C6C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  <a:sym typeface="+mn-lt"/>
                </a:rPr>
                <a:t>百度</a:t>
              </a:r>
              <a:endPara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6C6C6C"/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43" name="TextBox 13"/>
            <p:cNvSpPr txBox="1"/>
            <p:nvPr/>
          </p:nvSpPr>
          <p:spPr>
            <a:xfrm>
              <a:off x="4351835" y="5439402"/>
              <a:ext cx="3174484" cy="12126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lnSpc>
                  <a:spcPct val="130000"/>
                </a:lnSpc>
                <a:defRPr/>
              </a:pPr>
              <a:r>
                <a:rPr lang="zh-CN" altLang="en-US" sz="1400" b="1" kern="0" dirty="0" smtClean="0">
                  <a:solidFill>
                    <a:schemeClr val="bg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  <a:sym typeface="+mn-lt"/>
                </a:rPr>
                <a:t>很多</a:t>
              </a:r>
              <a:r>
                <a:rPr lang="zh-CN" altLang="en-US" sz="1400" b="1" kern="0" dirty="0">
                  <a:solidFill>
                    <a:schemeClr val="bg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  <a:sym typeface="+mn-lt"/>
                </a:rPr>
                <a:t>高手</a:t>
              </a:r>
              <a:r>
                <a:rPr lang="zh-CN" altLang="en-US" sz="1400" b="1" kern="0" dirty="0" smtClean="0">
                  <a:solidFill>
                    <a:schemeClr val="bg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  <a:sym typeface="+mn-lt"/>
                </a:rPr>
                <a:t>，</a:t>
              </a:r>
              <a:r>
                <a:rPr lang="en-US" altLang="zh-CN" sz="1400" b="1" kern="0" dirty="0" smtClean="0">
                  <a:solidFill>
                    <a:schemeClr val="bg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  <a:sym typeface="+mn-lt"/>
                </a:rPr>
                <a:t>FEX</a:t>
              </a:r>
              <a:r>
                <a:rPr lang="zh-CN" altLang="en-US" sz="1400" b="1" kern="0" dirty="0" smtClean="0">
                  <a:solidFill>
                    <a:schemeClr val="bg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  <a:sym typeface="+mn-lt"/>
                </a:rPr>
                <a:t>跟</a:t>
              </a:r>
              <a:r>
                <a:rPr lang="en-US" altLang="zh-CN" sz="1400" b="1" kern="0" dirty="0" err="1">
                  <a:solidFill>
                    <a:schemeClr val="bg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  <a:sym typeface="+mn-lt"/>
                </a:rPr>
                <a:t>ecomfe</a:t>
              </a:r>
              <a:r>
                <a:rPr lang="zh-CN" altLang="en-US" sz="1400" b="1" kern="0" dirty="0">
                  <a:solidFill>
                    <a:schemeClr val="bg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  <a:sym typeface="+mn-lt"/>
                </a:rPr>
                <a:t>两个团队名声响亮，以</a:t>
              </a:r>
              <a:r>
                <a:rPr lang="en-US" altLang="zh-CN" sz="1400" b="1" kern="0" dirty="0" err="1">
                  <a:solidFill>
                    <a:schemeClr val="bg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  <a:sym typeface="+mn-lt"/>
                </a:rPr>
                <a:t>fis</a:t>
              </a:r>
              <a:r>
                <a:rPr lang="zh-CN" altLang="en-US" sz="1400" b="1" kern="0" dirty="0">
                  <a:solidFill>
                    <a:schemeClr val="bg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  <a:sym typeface="+mn-lt"/>
                </a:rPr>
                <a:t>为代表的前端工程方案和以</a:t>
              </a:r>
              <a:r>
                <a:rPr lang="en-US" altLang="zh-CN" sz="1400" b="1" kern="0" dirty="0" err="1">
                  <a:solidFill>
                    <a:schemeClr val="bg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  <a:sym typeface="+mn-lt"/>
                </a:rPr>
                <a:t>echarts</a:t>
              </a:r>
              <a:r>
                <a:rPr lang="zh-CN" altLang="en-US" sz="1400" b="1" kern="0" dirty="0">
                  <a:solidFill>
                    <a:schemeClr val="bg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  <a:sym typeface="+mn-lt"/>
                </a:rPr>
                <a:t>为代表的数据可视化</a:t>
              </a:r>
              <a:r>
                <a:rPr lang="zh-CN" altLang="en-US" sz="1400" b="1" kern="0" dirty="0" smtClean="0">
                  <a:solidFill>
                    <a:schemeClr val="bg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  <a:sym typeface="+mn-lt"/>
                </a:rPr>
                <a:t>独树一帜</a:t>
              </a:r>
              <a:endParaRPr lang="zh-CN" altLang="en-US" sz="1400" b="1" kern="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8099345" y="0"/>
            <a:ext cx="4110746" cy="2276872"/>
            <a:chOff x="8112224" y="4581128"/>
            <a:chExt cx="4110746" cy="2276872"/>
          </a:xfrm>
        </p:grpSpPr>
        <p:sp>
          <p:nvSpPr>
            <p:cNvPr id="45" name="矩形 44"/>
            <p:cNvSpPr/>
            <p:nvPr/>
          </p:nvSpPr>
          <p:spPr>
            <a:xfrm>
              <a:off x="8112224" y="4581128"/>
              <a:ext cx="4110746" cy="2276872"/>
            </a:xfrm>
            <a:prstGeom prst="rect">
              <a:avLst/>
            </a:prstGeom>
            <a:solidFill>
              <a:srgbClr val="FFE6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6C6C6C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6" name="TextBox 10"/>
            <p:cNvSpPr txBox="1"/>
            <p:nvPr/>
          </p:nvSpPr>
          <p:spPr>
            <a:xfrm>
              <a:off x="8441562" y="5023470"/>
              <a:ext cx="6976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>
                <a:defRPr/>
              </a:pPr>
              <a:r>
                <a:rPr lang="zh-CN" altLang="en-US" sz="2000" b="1" kern="0" dirty="0" smtClean="0">
                  <a:solidFill>
                    <a:sysClr val="windowText" lastClr="6C6C6C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  <a:sym typeface="+mn-lt"/>
                </a:rPr>
                <a:t>腾</a:t>
              </a:r>
              <a:r>
                <a:rPr lang="zh-CN" altLang="en-US" sz="2000" b="1" kern="0" dirty="0">
                  <a:solidFill>
                    <a:sysClr val="windowText" lastClr="6C6C6C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  <a:sym typeface="+mn-lt"/>
                </a:rPr>
                <a:t>讯</a:t>
              </a:r>
              <a:endPara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6C6C6C"/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47" name="TextBox 13"/>
            <p:cNvSpPr txBox="1"/>
            <p:nvPr/>
          </p:nvSpPr>
          <p:spPr>
            <a:xfrm>
              <a:off x="8427721" y="5423302"/>
              <a:ext cx="3174484" cy="6256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lnSpc>
                  <a:spcPct val="130000"/>
                </a:lnSpc>
                <a:defRPr/>
              </a:pPr>
              <a:r>
                <a:rPr lang="zh-CN" altLang="en-US" sz="1400" b="1" kern="0" dirty="0">
                  <a:solidFill>
                    <a:schemeClr val="bg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  <a:sym typeface="+mn-lt"/>
                </a:rPr>
                <a:t>移动端、可访问性等方面研究较深</a:t>
              </a:r>
              <a:r>
                <a:rPr lang="zh-CN" altLang="en-US" sz="1400" b="1" kern="0" dirty="0" smtClean="0">
                  <a:solidFill>
                    <a:schemeClr val="bg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  <a:sym typeface="+mn-lt"/>
                </a:rPr>
                <a:t>。以</a:t>
              </a:r>
              <a:r>
                <a:rPr lang="en-US" altLang="zh-CN" sz="1400" b="1" kern="0" dirty="0" smtClean="0">
                  <a:solidFill>
                    <a:schemeClr val="bg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  <a:sym typeface="+mn-lt"/>
                </a:rPr>
                <a:t>QQ</a:t>
              </a:r>
              <a:r>
                <a:rPr lang="zh-CN" altLang="en-US" sz="1400" b="1" kern="0" dirty="0" smtClean="0">
                  <a:solidFill>
                    <a:schemeClr val="bg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  <a:sym typeface="+mn-lt"/>
                </a:rPr>
                <a:t>空间的</a:t>
              </a:r>
              <a:r>
                <a:rPr lang="en-US" altLang="zh-CN" sz="1400" b="1" kern="0" dirty="0" smtClean="0">
                  <a:solidFill>
                    <a:schemeClr val="bg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  <a:sym typeface="+mn-lt"/>
                </a:rPr>
                <a:t>Alloy Team</a:t>
              </a:r>
              <a:r>
                <a:rPr lang="zh-CN" altLang="en-US" sz="1400" b="1" kern="0" dirty="0" smtClean="0">
                  <a:solidFill>
                    <a:schemeClr val="bg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  <a:sym typeface="+mn-lt"/>
                </a:rPr>
                <a:t>著称。</a:t>
              </a:r>
              <a:endParaRPr lang="zh-CN" altLang="en-US" sz="1400" b="1" kern="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endParaRPr>
            </a:p>
          </p:txBody>
        </p:sp>
      </p:grpSp>
      <p:cxnSp>
        <p:nvCxnSpPr>
          <p:cNvPr id="52" name="直接连接符 51"/>
          <p:cNvCxnSpPr/>
          <p:nvPr/>
        </p:nvCxnSpPr>
        <p:spPr>
          <a:xfrm>
            <a:off x="3598884" y="3780404"/>
            <a:ext cx="9473172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3" name="直接连接符 52"/>
          <p:cNvCxnSpPr/>
          <p:nvPr/>
        </p:nvCxnSpPr>
        <p:spPr>
          <a:xfrm>
            <a:off x="-180300" y="3134073"/>
            <a:ext cx="6301412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4899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组合 33"/>
          <p:cNvGrpSpPr/>
          <p:nvPr/>
        </p:nvGrpSpPr>
        <p:grpSpPr>
          <a:xfrm>
            <a:off x="0" y="1595428"/>
            <a:ext cx="7176116" cy="843667"/>
            <a:chOff x="0" y="1556791"/>
            <a:chExt cx="7176116" cy="843667"/>
          </a:xfrm>
        </p:grpSpPr>
        <p:pic>
          <p:nvPicPr>
            <p:cNvPr id="6" name="Picture 2" descr="http://dc.officeplus.cn/t/22/3378CB5DB6EF2E5BAFE8C8436C88378.jpg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925" b="11951"/>
            <a:stretch/>
          </p:blipFill>
          <p:spPr bwMode="auto">
            <a:xfrm>
              <a:off x="3599568" y="1556791"/>
              <a:ext cx="2311835" cy="8436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流程图: 手动输入 7"/>
            <p:cNvSpPr/>
            <p:nvPr/>
          </p:nvSpPr>
          <p:spPr>
            <a:xfrm rot="5400000" flipH="1">
              <a:off x="1838437" y="-281645"/>
              <a:ext cx="834949" cy="4511824"/>
            </a:xfrm>
            <a:prstGeom prst="flowChartManualInput">
              <a:avLst/>
            </a:prstGeom>
            <a:solidFill>
              <a:srgbClr val="FD4F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6C6C6C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5569589" y="1665338"/>
              <a:ext cx="1606527" cy="540930"/>
            </a:xfrm>
            <a:prstGeom prst="rect">
              <a:avLst/>
            </a:prstGeom>
            <a:solidFill>
              <a:srgbClr val="FD4F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6C6C6C"/>
                  </a:solidFill>
                  <a:effectLst/>
                  <a:uLnTx/>
                  <a:uFillTx/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  <a:sym typeface="+mn-lt"/>
                </a:rPr>
                <a:t>前端</a:t>
              </a:r>
              <a:endPara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6C6C6C"/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425282" y="1634082"/>
              <a:ext cx="3317147" cy="709423"/>
            </a:xfrm>
            <a:prstGeom prst="rect">
              <a:avLst/>
            </a:prstGeom>
          </p:spPr>
          <p:txBody>
            <a:bodyPr wrap="square" lIns="68570" tIns="34289" rIns="68570" bIns="34289">
              <a:spAutoFit/>
            </a:bodyPr>
            <a:lstStyle/>
            <a:p>
              <a:pPr marL="0" marR="0" lvl="0" indent="0" defTabSz="685681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6C6C6C"/>
                  </a:solidFill>
                  <a:effectLst/>
                  <a:uLnTx/>
                  <a:uFillTx/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  <a:sym typeface="+mn-lt"/>
                </a:rPr>
                <a:t>什么是前端</a:t>
              </a:r>
              <a:endParaRPr kumimoji="0" lang="en-US" altLang="zh-CN" sz="16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6C6C6C"/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endParaRPr>
            </a:p>
            <a:p>
              <a:pPr marL="0" marR="0" lvl="0" indent="0" defTabSz="685681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600" kern="0" noProof="0" dirty="0" smtClean="0">
                  <a:solidFill>
                    <a:sysClr val="windowText" lastClr="6C6C6C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  <a:sym typeface="+mn-lt"/>
                </a:rPr>
                <a:t>国内前端现状</a:t>
              </a:r>
              <a:endPara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6C6C6C"/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-8669" y="2672315"/>
            <a:ext cx="8289810" cy="824912"/>
            <a:chOff x="-8669" y="2633678"/>
            <a:chExt cx="8289810" cy="824912"/>
          </a:xfrm>
        </p:grpSpPr>
        <p:pic>
          <p:nvPicPr>
            <p:cNvPr id="5" name="Picture 2" descr="http://dc.officeplus.cn/t/22/3378CB5DB6EF2E5BAFE8C8436C88378.jp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925" b="11951"/>
            <a:stretch/>
          </p:blipFill>
          <p:spPr bwMode="auto">
            <a:xfrm>
              <a:off x="4414993" y="2648200"/>
              <a:ext cx="2320079" cy="7958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流程图: 手动输入 9"/>
            <p:cNvSpPr/>
            <p:nvPr/>
          </p:nvSpPr>
          <p:spPr>
            <a:xfrm rot="5400000" flipH="1">
              <a:off x="2368004" y="257005"/>
              <a:ext cx="824912" cy="5578258"/>
            </a:xfrm>
            <a:prstGeom prst="flowChartManualInput">
              <a:avLst/>
            </a:prstGeom>
            <a:solidFill>
              <a:srgbClr val="FFE6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6C6C6C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6621989" y="2837663"/>
              <a:ext cx="1659152" cy="475993"/>
            </a:xfrm>
            <a:prstGeom prst="rect">
              <a:avLst/>
            </a:prstGeom>
            <a:solidFill>
              <a:srgbClr val="FFE6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400" kern="0" dirty="0">
                  <a:solidFill>
                    <a:sysClr val="windowText" lastClr="6C6C6C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  <a:sym typeface="+mn-lt"/>
                </a:rPr>
                <a:t>问题</a:t>
              </a:r>
            </a:p>
          </p:txBody>
        </p:sp>
        <p:sp>
          <p:nvSpPr>
            <p:cNvPr id="15" name="矩形 14"/>
            <p:cNvSpPr/>
            <p:nvPr/>
          </p:nvSpPr>
          <p:spPr>
            <a:xfrm>
              <a:off x="425281" y="2711421"/>
              <a:ext cx="3317147" cy="709423"/>
            </a:xfrm>
            <a:prstGeom prst="rect">
              <a:avLst/>
            </a:prstGeom>
          </p:spPr>
          <p:txBody>
            <a:bodyPr wrap="square" lIns="68570" tIns="34289" rIns="68570" bIns="34289">
              <a:spAutoFit/>
            </a:bodyPr>
            <a:lstStyle/>
            <a:p>
              <a:pPr marL="0" marR="0" lvl="0" indent="0" defTabSz="685681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600" kern="0" dirty="0">
                  <a:solidFill>
                    <a:sysClr val="windowText" lastClr="6C6C6C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  <a:sym typeface="+mn-lt"/>
                </a:rPr>
                <a:t>开发</a:t>
              </a:r>
              <a:r>
                <a:rPr lang="zh-CN" altLang="en-US" sz="1600" kern="0" dirty="0" smtClean="0">
                  <a:solidFill>
                    <a:sysClr val="windowText" lastClr="6C6C6C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  <a:sym typeface="+mn-lt"/>
                </a:rPr>
                <a:t>中的问题：</a:t>
              </a:r>
              <a:endParaRPr lang="en-US" altLang="zh-CN" sz="1600" kern="0" dirty="0" smtClean="0">
                <a:solidFill>
                  <a:sysClr val="windowText" lastClr="6C6C6C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endParaRPr>
            </a:p>
            <a:p>
              <a:pPr marL="0" marR="0" lvl="0" indent="0" defTabSz="685681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6C6C6C"/>
                  </a:solidFill>
                  <a:effectLst/>
                  <a:uLnTx/>
                  <a:uFillTx/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  <a:sym typeface="+mn-lt"/>
                </a:rPr>
                <a:t>组件化</a:t>
              </a:r>
              <a:r>
                <a:rPr lang="zh-CN" altLang="en-US" sz="1600" kern="0" dirty="0" smtClean="0">
                  <a:solidFill>
                    <a:sysClr val="windowText" lastClr="6C6C6C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  <a:sym typeface="+mn-lt"/>
                </a:rPr>
                <a:t>、静态资源管理</a:t>
              </a:r>
              <a:endParaRPr kumimoji="0" lang="en-US" altLang="zh-CN" sz="16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6C6C6C"/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-8671" y="3765104"/>
            <a:ext cx="8961719" cy="854385"/>
            <a:chOff x="-8671" y="3765104"/>
            <a:chExt cx="8961719" cy="854385"/>
          </a:xfrm>
        </p:grpSpPr>
        <p:pic>
          <p:nvPicPr>
            <p:cNvPr id="4" name="Picture 2" descr="http://dc.officeplus.cn/t/22/3378CB5DB6EF2E5BAFE8C8436C88378.jpg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925" b="11951"/>
            <a:stretch/>
          </p:blipFill>
          <p:spPr bwMode="auto">
            <a:xfrm>
              <a:off x="5467973" y="3779628"/>
              <a:ext cx="2194956" cy="8247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流程图: 手动输入 11"/>
            <p:cNvSpPr/>
            <p:nvPr/>
          </p:nvSpPr>
          <p:spPr>
            <a:xfrm rot="5400000" flipH="1">
              <a:off x="2980089" y="776344"/>
              <a:ext cx="854385" cy="6831905"/>
            </a:xfrm>
            <a:prstGeom prst="flowChartManualInput">
              <a:avLst/>
            </a:prstGeom>
            <a:solidFill>
              <a:srgbClr val="00D5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6C6C6C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7257188" y="3949153"/>
              <a:ext cx="1695860" cy="438104"/>
            </a:xfrm>
            <a:prstGeom prst="rect">
              <a:avLst/>
            </a:prstGeom>
            <a:solidFill>
              <a:srgbClr val="00D5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6C6C6C"/>
                  </a:solidFill>
                  <a:effectLst/>
                  <a:uLnTx/>
                  <a:uFillTx/>
                  <a:cs typeface="+mn-ea"/>
                  <a:sym typeface="+mn-lt"/>
                </a:rPr>
                <a:t>Node.js</a:t>
              </a:r>
              <a:endPara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6C6C6C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425280" y="3834728"/>
              <a:ext cx="3317147" cy="678710"/>
            </a:xfrm>
            <a:prstGeom prst="rect">
              <a:avLst/>
            </a:prstGeom>
          </p:spPr>
          <p:txBody>
            <a:bodyPr wrap="square" lIns="68570" tIns="34289" rIns="68570" bIns="34289">
              <a:spAutoFit/>
            </a:bodyPr>
            <a:lstStyle/>
            <a:p>
              <a:pPr marL="0" marR="0" lvl="0" indent="0" defTabSz="685681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1600" kern="0" dirty="0">
                  <a:solidFill>
                    <a:sysClr val="windowText" lastClr="6C6C6C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  <a:sym typeface="+mn-lt"/>
                </a:rPr>
                <a:t>Node.js</a:t>
              </a:r>
              <a:r>
                <a:rPr lang="zh-CN" altLang="en-US" sz="1600" kern="0" dirty="0">
                  <a:solidFill>
                    <a:sysClr val="windowText" lastClr="6C6C6C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  <a:sym typeface="+mn-lt"/>
                </a:rPr>
                <a:t>是什么</a:t>
              </a:r>
              <a:endParaRPr lang="en-US" altLang="zh-CN" sz="1600" kern="0" dirty="0">
                <a:solidFill>
                  <a:sysClr val="windowText" lastClr="6C6C6C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endParaRPr>
            </a:p>
            <a:p>
              <a:pPr marL="0" marR="0" lvl="0" indent="0" defTabSz="685681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1600" kern="0" dirty="0">
                  <a:solidFill>
                    <a:sysClr val="windowText" lastClr="6C6C6C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  <a:sym typeface="+mn-lt"/>
                </a:rPr>
                <a:t>Node.js</a:t>
              </a:r>
              <a:r>
                <a:rPr lang="zh-CN" altLang="en-US" sz="1600" kern="0" dirty="0">
                  <a:solidFill>
                    <a:sysClr val="windowText" lastClr="6C6C6C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  <a:sym typeface="+mn-lt"/>
                </a:rPr>
                <a:t>与前端工程化</a:t>
              </a:r>
            </a:p>
          </p:txBody>
        </p:sp>
      </p:grpSp>
      <p:sp>
        <p:nvSpPr>
          <p:cNvPr id="17" name="文本占位符 17"/>
          <p:cNvSpPr txBox="1">
            <a:spLocks/>
          </p:cNvSpPr>
          <p:nvPr/>
        </p:nvSpPr>
        <p:spPr>
          <a:xfrm>
            <a:off x="9526311" y="1043300"/>
            <a:ext cx="2076987" cy="2771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600" dirty="0" smtClean="0">
                <a:solidFill>
                  <a:srgbClr val="FD4F69"/>
                </a:solidFill>
                <a:cs typeface="+mn-ea"/>
              </a:rPr>
              <a:t>PART TWO</a:t>
            </a:r>
            <a:endParaRPr lang="zh-CN" altLang="en-US" sz="1600" dirty="0">
              <a:solidFill>
                <a:srgbClr val="FD4F69"/>
              </a:solidFill>
              <a:cs typeface="+mn-ea"/>
            </a:endParaRPr>
          </a:p>
        </p:txBody>
      </p:sp>
      <p:sp>
        <p:nvSpPr>
          <p:cNvPr id="18" name="文本占位符 18"/>
          <p:cNvSpPr txBox="1">
            <a:spLocks/>
          </p:cNvSpPr>
          <p:nvPr/>
        </p:nvSpPr>
        <p:spPr>
          <a:xfrm>
            <a:off x="8573842" y="373453"/>
            <a:ext cx="2758016" cy="4320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dirty="0">
                <a:solidFill>
                  <a:schemeClr val="tx1"/>
                </a:solidFill>
                <a:cs typeface="+mn-ea"/>
              </a:rPr>
              <a:t>C</a:t>
            </a:r>
            <a:r>
              <a:rPr lang="en-US" altLang="zh-CN" sz="2800" dirty="0" smtClean="0">
                <a:solidFill>
                  <a:schemeClr val="tx1"/>
                </a:solidFill>
                <a:cs typeface="+mn-ea"/>
              </a:rPr>
              <a:t>ontent</a:t>
            </a:r>
            <a:endParaRPr lang="en-US" altLang="zh-CN" sz="2800" dirty="0">
              <a:solidFill>
                <a:schemeClr val="tx1"/>
              </a:solidFill>
              <a:cs typeface="+mn-ea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7629972" y="805501"/>
            <a:ext cx="293483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>
            <a:off x="8279243" y="290560"/>
            <a:ext cx="4142927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2" name="组合 1"/>
          <p:cNvGrpSpPr/>
          <p:nvPr/>
        </p:nvGrpSpPr>
        <p:grpSpPr>
          <a:xfrm>
            <a:off x="-1900" y="4964639"/>
            <a:ext cx="9528210" cy="835123"/>
            <a:chOff x="-1900" y="4964639"/>
            <a:chExt cx="9528210" cy="835123"/>
          </a:xfrm>
        </p:grpSpPr>
        <p:pic>
          <p:nvPicPr>
            <p:cNvPr id="38" name="Picture 2" descr="http://dc.officeplus.cn/t/22/3378CB5DB6EF2E5BAFE8C8436C88378.jpg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925" b="11951"/>
            <a:stretch/>
          </p:blipFill>
          <p:spPr bwMode="auto">
            <a:xfrm>
              <a:off x="5569589" y="4964812"/>
              <a:ext cx="2142509" cy="8349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9" name="流程图: 手动输入 38"/>
            <p:cNvSpPr/>
            <p:nvPr/>
          </p:nvSpPr>
          <p:spPr>
            <a:xfrm rot="5400000" flipH="1">
              <a:off x="3068018" y="1894721"/>
              <a:ext cx="834949" cy="6974785"/>
            </a:xfrm>
            <a:prstGeom prst="flowChartManualInput">
              <a:avLst/>
            </a:prstGeom>
            <a:solidFill>
              <a:srgbClr val="FD4F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6C6C6C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0" name="矩形 39"/>
            <p:cNvSpPr/>
            <p:nvPr/>
          </p:nvSpPr>
          <p:spPr>
            <a:xfrm>
              <a:off x="7393217" y="5073185"/>
              <a:ext cx="2133093" cy="540930"/>
            </a:xfrm>
            <a:prstGeom prst="rect">
              <a:avLst/>
            </a:prstGeom>
            <a:solidFill>
              <a:srgbClr val="FD4F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400" kern="0" dirty="0">
                  <a:solidFill>
                    <a:sysClr val="windowText" lastClr="6C6C6C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  <a:sym typeface="+mn-lt"/>
                </a:rPr>
                <a:t>工程化</a:t>
              </a:r>
              <a:endPara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6C6C6C"/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41" name="矩形 40"/>
            <p:cNvSpPr/>
            <p:nvPr/>
          </p:nvSpPr>
          <p:spPr>
            <a:xfrm>
              <a:off x="425978" y="5031208"/>
              <a:ext cx="4404398" cy="678710"/>
            </a:xfrm>
            <a:prstGeom prst="rect">
              <a:avLst/>
            </a:prstGeom>
          </p:spPr>
          <p:txBody>
            <a:bodyPr wrap="square" lIns="68570" tIns="34289" rIns="68570" bIns="34289">
              <a:spAutoFit/>
            </a:bodyPr>
            <a:lstStyle/>
            <a:p>
              <a:pPr marL="0" marR="0" lvl="0" indent="0" defTabSz="685681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600" kern="0" dirty="0">
                  <a:solidFill>
                    <a:sysClr val="windowText" lastClr="6C6C6C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  <a:sym typeface="+mn-lt"/>
                </a:rPr>
                <a:t>前端工程化是什么</a:t>
              </a:r>
              <a:endParaRPr lang="en-US" altLang="zh-CN" sz="1600" kern="0" dirty="0">
                <a:solidFill>
                  <a:sysClr val="windowText" lastClr="6C6C6C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endParaRPr>
            </a:p>
            <a:p>
              <a:pPr marL="0" marR="0" lvl="0" indent="0" defTabSz="685681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600" kern="0" dirty="0">
                  <a:solidFill>
                    <a:sysClr val="windowText" lastClr="6C6C6C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  <a:sym typeface="+mn-lt"/>
                </a:rPr>
                <a:t>前端工程化如何解决问题</a:t>
              </a: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-10568" y="6041526"/>
            <a:ext cx="10378061" cy="824912"/>
            <a:chOff x="-10568" y="6041526"/>
            <a:chExt cx="10378061" cy="824912"/>
          </a:xfrm>
        </p:grpSpPr>
        <p:pic>
          <p:nvPicPr>
            <p:cNvPr id="43" name="Picture 2" descr="http://dc.officeplus.cn/t/22/3378CB5DB6EF2E5BAFE8C8436C88378.jp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925" b="11951"/>
            <a:stretch/>
          </p:blipFill>
          <p:spPr bwMode="auto">
            <a:xfrm>
              <a:off x="6214407" y="6054230"/>
              <a:ext cx="2474315" cy="7958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4" name="流程图: 手动输入 43"/>
            <p:cNvSpPr/>
            <p:nvPr/>
          </p:nvSpPr>
          <p:spPr>
            <a:xfrm rot="5400000" flipH="1">
              <a:off x="3484558" y="2546400"/>
              <a:ext cx="824912" cy="7815164"/>
            </a:xfrm>
            <a:prstGeom prst="flowChartManualInput">
              <a:avLst/>
            </a:prstGeom>
            <a:solidFill>
              <a:srgbClr val="FFE6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6C6C6C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5" name="矩形 44"/>
            <p:cNvSpPr/>
            <p:nvPr/>
          </p:nvSpPr>
          <p:spPr>
            <a:xfrm>
              <a:off x="8290391" y="6245510"/>
              <a:ext cx="2077102" cy="475993"/>
            </a:xfrm>
            <a:prstGeom prst="rect">
              <a:avLst/>
            </a:prstGeom>
            <a:solidFill>
              <a:srgbClr val="FFE6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400" kern="0" dirty="0">
                  <a:solidFill>
                    <a:sysClr val="windowText" lastClr="6C6C6C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  <a:sym typeface="+mn-lt"/>
                </a:rPr>
                <a:t>演示</a:t>
              </a:r>
            </a:p>
          </p:txBody>
        </p:sp>
        <p:sp>
          <p:nvSpPr>
            <p:cNvPr id="46" name="矩形 45"/>
            <p:cNvSpPr/>
            <p:nvPr/>
          </p:nvSpPr>
          <p:spPr>
            <a:xfrm>
              <a:off x="409877" y="6226255"/>
              <a:ext cx="4152755" cy="358622"/>
            </a:xfrm>
            <a:prstGeom prst="rect">
              <a:avLst/>
            </a:prstGeom>
          </p:spPr>
          <p:txBody>
            <a:bodyPr wrap="square" lIns="68570" tIns="34289" rIns="68570" bIns="34289">
              <a:spAutoFit/>
            </a:bodyPr>
            <a:lstStyle/>
            <a:p>
              <a:pPr marL="0" marR="0" lvl="0" indent="0" defTabSz="685681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1600" kern="0" dirty="0" err="1">
                  <a:solidFill>
                    <a:sysClr val="windowText" lastClr="6C6C6C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  <a:sym typeface="+mn-lt"/>
                </a:rPr>
                <a:t>Webpack</a:t>
              </a:r>
              <a:r>
                <a:rPr lang="zh-CN" altLang="en-US" sz="1600" kern="0" dirty="0">
                  <a:solidFill>
                    <a:sysClr val="windowText" lastClr="6C6C6C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ea"/>
                  <a:sym typeface="+mn-lt"/>
                </a:rPr>
                <a:t>搭建简单项目演示</a:t>
              </a:r>
              <a:endParaRPr lang="en-US" altLang="zh-CN" sz="1600" kern="0" dirty="0">
                <a:solidFill>
                  <a:sysClr val="windowText" lastClr="6C6C6C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62947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3090930" y="2446987"/>
            <a:ext cx="25886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组件</a:t>
            </a:r>
            <a:r>
              <a:rPr lang="zh-CN" altLang="en-US" sz="3600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化开发 </a:t>
            </a:r>
            <a:endParaRPr lang="zh-CN" altLang="en-US" sz="36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3251155" y="3093318"/>
            <a:ext cx="9473172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>
            <a:off x="-965915" y="2446987"/>
            <a:ext cx="6301412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7804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/>
          <p:cNvGrpSpPr/>
          <p:nvPr/>
        </p:nvGrpSpPr>
        <p:grpSpPr>
          <a:xfrm>
            <a:off x="6408495" y="0"/>
            <a:ext cx="6222478" cy="6858000"/>
            <a:chOff x="6630572" y="0"/>
            <a:chExt cx="6000401" cy="6858000"/>
          </a:xfrm>
        </p:grpSpPr>
        <p:sp>
          <p:nvSpPr>
            <p:cNvPr id="23" name="矩形 22"/>
            <p:cNvSpPr/>
            <p:nvPr/>
          </p:nvSpPr>
          <p:spPr>
            <a:xfrm>
              <a:off x="6630572" y="0"/>
              <a:ext cx="5561428" cy="68580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0" b="1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7069545" y="0"/>
              <a:ext cx="5561428" cy="6858000"/>
            </a:xfrm>
            <a:prstGeom prst="rect">
              <a:avLst/>
            </a:prstGeom>
            <a:solidFill>
              <a:srgbClr val="000000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0" b="1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sp>
        <p:nvSpPr>
          <p:cNvPr id="13" name="矩形 12"/>
          <p:cNvSpPr/>
          <p:nvPr/>
        </p:nvSpPr>
        <p:spPr>
          <a:xfrm>
            <a:off x="7077472" y="1808322"/>
            <a:ext cx="5391692" cy="1146466"/>
          </a:xfrm>
          <a:prstGeom prst="rect">
            <a:avLst/>
          </a:prstGeom>
        </p:spPr>
        <p:txBody>
          <a:bodyPr wrap="square" lIns="68570" tIns="34289" rIns="68570" bIns="34289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模块化中的模块一般指的是 Javascript </a:t>
            </a:r>
            <a:r>
              <a:rPr lang="zh-CN" altLang="en-US" sz="1400" dirty="0" smtClean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模块，但是</a:t>
            </a:r>
            <a:r>
              <a:rPr lang="en-US" altLang="zh-CN" sz="1400" dirty="0" smtClean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html</a:t>
            </a:r>
            <a:r>
              <a:rPr lang="zh-CN" altLang="en-US" sz="1400" dirty="0" smtClean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与</a:t>
            </a:r>
            <a:r>
              <a:rPr lang="en-US" altLang="zh-CN" sz="1400" dirty="0" err="1" smtClean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css</a:t>
            </a:r>
            <a:r>
              <a:rPr lang="zh-CN" altLang="en-US" sz="1400" dirty="0" smtClean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也可以模块化，一般称为</a:t>
            </a:r>
            <a:r>
              <a:rPr lang="en-US" altLang="zh-CN" sz="1400" dirty="0" smtClean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html</a:t>
            </a:r>
            <a:r>
              <a:rPr lang="zh-CN" altLang="en-US" sz="1400" dirty="0" smtClean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单元、</a:t>
            </a:r>
            <a:r>
              <a:rPr lang="en-US" altLang="zh-CN" sz="1400" dirty="0" err="1" smtClean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css</a:t>
            </a:r>
            <a:r>
              <a:rPr lang="zh-CN" altLang="en-US" sz="1400" dirty="0" smtClean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单元。</a:t>
            </a:r>
            <a:endParaRPr lang="en-US" altLang="zh-CN" sz="1400" dirty="0" smtClean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endParaRPr lang="en-US" altLang="zh-CN" sz="1400" dirty="0" smtClean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zh-CN" altLang="en-US" sz="1400" dirty="0" smtClean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模块是指这一部分代码只为了实现某一个特定功能</a:t>
            </a:r>
            <a:r>
              <a:rPr lang="zh-CN" altLang="en-US" sz="140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，</a:t>
            </a:r>
            <a:r>
              <a:rPr lang="zh-CN" altLang="en-US" sz="1400" dirty="0" smtClean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但是组件化包含了</a:t>
            </a:r>
            <a:r>
              <a:rPr lang="en-US" altLang="zh-CN" sz="1400" dirty="0" smtClean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html</a:t>
            </a:r>
            <a:r>
              <a:rPr lang="zh-CN" altLang="en-US" sz="1400" dirty="0" smtClean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、</a:t>
            </a:r>
            <a:r>
              <a:rPr lang="en-US" altLang="zh-CN" sz="1400" dirty="0" err="1" smtClean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css</a:t>
            </a:r>
            <a:r>
              <a:rPr lang="zh-CN" altLang="en-US" sz="1400" dirty="0" smtClean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与</a:t>
            </a:r>
            <a:r>
              <a:rPr lang="en-US" altLang="zh-CN" sz="1400" dirty="0" err="1" smtClean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javascript</a:t>
            </a:r>
            <a:r>
              <a:rPr lang="zh-CN" altLang="en-US" sz="1400" dirty="0" smtClean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的，是共同实现视图中的一个部分。</a:t>
            </a:r>
            <a:endParaRPr lang="zh-CN" altLang="en-US" sz="1400" dirty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5" name="文本占位符 1"/>
          <p:cNvSpPr txBox="1">
            <a:spLocks/>
          </p:cNvSpPr>
          <p:nvPr/>
        </p:nvSpPr>
        <p:spPr>
          <a:xfrm>
            <a:off x="619664" y="925334"/>
            <a:ext cx="6803231" cy="287982"/>
          </a:xfrm>
          <a:prstGeom prst="rect">
            <a:avLst/>
          </a:prstGeom>
          <a:noFill/>
        </p:spPr>
        <p:txBody>
          <a:bodyPr/>
          <a:lstStyle>
            <a:lvl1pPr marR="0" indent="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1"/>
                </a:solidFill>
                <a:cs typeface="+mn-ea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zh-CN" altLang="en-US" sz="1600" dirty="0" smtClean="0">
                <a:solidFill>
                  <a:srgbClr val="FD4F69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sym typeface="+mn-lt"/>
              </a:rPr>
              <a:t>组件化 </a:t>
            </a:r>
            <a:r>
              <a:rPr lang="en-US" altLang="zh-CN" sz="1600" dirty="0" smtClean="0">
                <a:solidFill>
                  <a:srgbClr val="FD4F69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sym typeface="+mn-lt"/>
              </a:rPr>
              <a:t>&amp; </a:t>
            </a:r>
            <a:r>
              <a:rPr lang="zh-CN" altLang="en-US" sz="1600" dirty="0" smtClean="0">
                <a:solidFill>
                  <a:srgbClr val="FD4F69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sym typeface="+mn-lt"/>
              </a:rPr>
              <a:t>模块化</a:t>
            </a:r>
            <a:endParaRPr lang="zh-CN" altLang="en-US" sz="1600" dirty="0">
              <a:solidFill>
                <a:srgbClr val="FD4F69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sym typeface="+mn-lt"/>
            </a:endParaRPr>
          </a:p>
        </p:txBody>
      </p:sp>
      <p:sp>
        <p:nvSpPr>
          <p:cNvPr id="16" name="文本占位符 2"/>
          <p:cNvSpPr txBox="1">
            <a:spLocks/>
          </p:cNvSpPr>
          <p:nvPr/>
        </p:nvSpPr>
        <p:spPr>
          <a:xfrm>
            <a:off x="619665" y="275721"/>
            <a:ext cx="2758016" cy="432048"/>
          </a:xfrm>
          <a:prstGeom prst="rect">
            <a:avLst/>
          </a:prstGeom>
        </p:spPr>
        <p:txBody>
          <a:bodyPr/>
          <a:lstStyle>
            <a:lvl1pPr marR="0" indent="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800" baseline="0">
                <a:cs typeface="+mn-ea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  <a:sym typeface="+mn-lt"/>
              </a:rPr>
              <a:t>组件化</a:t>
            </a:r>
          </a:p>
        </p:txBody>
      </p:sp>
      <p:cxnSp>
        <p:nvCxnSpPr>
          <p:cNvPr id="17" name="直接连接符 16"/>
          <p:cNvCxnSpPr/>
          <p:nvPr/>
        </p:nvCxnSpPr>
        <p:spPr>
          <a:xfrm>
            <a:off x="-513606" y="190094"/>
            <a:ext cx="293483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>
            <a:off x="619664" y="798134"/>
            <a:ext cx="4142927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059" y="1557974"/>
            <a:ext cx="5647690" cy="3495040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7051498" y="4668389"/>
            <a:ext cx="5391692" cy="931022"/>
          </a:xfrm>
          <a:prstGeom prst="rect">
            <a:avLst/>
          </a:prstGeom>
        </p:spPr>
        <p:txBody>
          <a:bodyPr wrap="square" lIns="68570" tIns="34289" rIns="68570" bIns="34289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组件库：    每次</a:t>
            </a:r>
            <a:r>
              <a:rPr lang="zh-CN" altLang="en-US" sz="140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开发都可以利用已有的</a:t>
            </a:r>
            <a:r>
              <a:rPr lang="zh-CN" altLang="en-US" sz="1400" dirty="0" smtClean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东西</a:t>
            </a:r>
            <a:endParaRPr lang="en-US" altLang="zh-CN" sz="1400" dirty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zh-CN" altLang="en-US" sz="140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模块化</a:t>
            </a:r>
            <a:r>
              <a:rPr lang="zh-CN" altLang="en-US" sz="1400" dirty="0" smtClean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：    当</a:t>
            </a:r>
            <a:r>
              <a:rPr lang="zh-CN" altLang="en-US" sz="140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需求更改的时候只改最少</a:t>
            </a:r>
            <a:r>
              <a:rPr lang="zh-CN" altLang="en-US" sz="1400" dirty="0" smtClean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的东西。</a:t>
            </a:r>
            <a:endParaRPr lang="en-US" altLang="zh-CN" sz="1400" dirty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lvl="2"/>
            <a:r>
              <a:rPr lang="zh-CN" altLang="en-US" sz="1400" dirty="0" smtClean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这样系统中某一部分的变化将如何影响其它部分就会变得显而易见，系统的可维护性更加简单易得。</a:t>
            </a:r>
            <a:endParaRPr lang="zh-CN" altLang="en-US" sz="1400" dirty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grpSp>
        <p:nvGrpSpPr>
          <p:cNvPr id="32" name="组合 31"/>
          <p:cNvGrpSpPr/>
          <p:nvPr/>
        </p:nvGrpSpPr>
        <p:grpSpPr>
          <a:xfrm>
            <a:off x="5934592" y="820261"/>
            <a:ext cx="3044054" cy="864097"/>
            <a:chOff x="6324600" y="1916831"/>
            <a:chExt cx="2435696" cy="1080121"/>
          </a:xfrm>
          <a:solidFill>
            <a:srgbClr val="00D582"/>
          </a:solidFill>
        </p:grpSpPr>
        <p:sp>
          <p:nvSpPr>
            <p:cNvPr id="34" name="平行四边形 33"/>
            <p:cNvSpPr/>
            <p:nvPr/>
          </p:nvSpPr>
          <p:spPr>
            <a:xfrm rot="16200000">
              <a:off x="5975893" y="2265541"/>
              <a:ext cx="1080120" cy="382702"/>
            </a:xfrm>
            <a:prstGeom prst="parallelogram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1" i="0" u="none" strike="noStrike" kern="0" cap="none" spc="0" normalizeH="0" baseline="0" noProof="0">
                <a:ln>
                  <a:noFill/>
                </a:ln>
                <a:solidFill>
                  <a:sysClr val="windowText" lastClr="6C6C6C"/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35" name="矩形 34"/>
            <p:cNvSpPr/>
            <p:nvPr/>
          </p:nvSpPr>
          <p:spPr>
            <a:xfrm>
              <a:off x="6324600" y="1916831"/>
              <a:ext cx="2435696" cy="93610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1" i="0" u="none" strike="noStrike" kern="0" cap="none" spc="0" normalizeH="0" baseline="0" noProof="0">
                <a:ln>
                  <a:noFill/>
                </a:ln>
                <a:solidFill>
                  <a:sysClr val="windowText" lastClr="6C6C6C"/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endParaRPr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6115084" y="958285"/>
            <a:ext cx="37763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组件化和模块化</a:t>
            </a:r>
            <a:r>
              <a:rPr kumimoji="0" lang="en-US" altLang="zh-CN" sz="20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 </a:t>
            </a:r>
            <a:r>
              <a:rPr lang="zh-CN" altLang="en-US" sz="2400" b="1" kern="0" dirty="0" smtClean="0">
                <a:solidFill>
                  <a:srgbClr val="FD4F69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区别</a:t>
            </a: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srgbClr val="FD4F69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ea"/>
              <a:sym typeface="+mn-lt"/>
            </a:endParaRPr>
          </a:p>
        </p:txBody>
      </p:sp>
      <p:grpSp>
        <p:nvGrpSpPr>
          <p:cNvPr id="41" name="组合 40"/>
          <p:cNvGrpSpPr/>
          <p:nvPr/>
        </p:nvGrpSpPr>
        <p:grpSpPr>
          <a:xfrm>
            <a:off x="5934592" y="3680041"/>
            <a:ext cx="3044054" cy="864097"/>
            <a:chOff x="6324600" y="1916831"/>
            <a:chExt cx="2435696" cy="1080121"/>
          </a:xfrm>
          <a:solidFill>
            <a:srgbClr val="FFE644"/>
          </a:solidFill>
        </p:grpSpPr>
        <p:sp>
          <p:nvSpPr>
            <p:cNvPr id="42" name="平行四边形 41"/>
            <p:cNvSpPr/>
            <p:nvPr/>
          </p:nvSpPr>
          <p:spPr>
            <a:xfrm rot="16200000">
              <a:off x="5975893" y="2265541"/>
              <a:ext cx="1080120" cy="382702"/>
            </a:xfrm>
            <a:prstGeom prst="parallelogram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1" i="0" u="none" strike="noStrike" kern="0" cap="none" spc="0" normalizeH="0" baseline="0" noProof="0">
                <a:ln>
                  <a:noFill/>
                </a:ln>
                <a:solidFill>
                  <a:sysClr val="windowText" lastClr="6C6C6C"/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43" name="矩形 42"/>
            <p:cNvSpPr/>
            <p:nvPr/>
          </p:nvSpPr>
          <p:spPr>
            <a:xfrm>
              <a:off x="6324600" y="1916831"/>
              <a:ext cx="2435696" cy="93610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1" i="0" u="none" strike="noStrike" kern="0" cap="none" spc="0" normalizeH="0" baseline="0" noProof="0">
                <a:ln>
                  <a:noFill/>
                </a:ln>
                <a:solidFill>
                  <a:sysClr val="windowText" lastClr="6C6C6C"/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endParaRPr>
            </a:p>
          </p:txBody>
        </p:sp>
      </p:grpSp>
      <p:sp>
        <p:nvSpPr>
          <p:cNvPr id="21" name="文本框 20"/>
          <p:cNvSpPr txBox="1"/>
          <p:nvPr/>
        </p:nvSpPr>
        <p:spPr>
          <a:xfrm>
            <a:off x="6123707" y="3823650"/>
            <a:ext cx="37763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组件化和模块化</a:t>
            </a:r>
            <a:r>
              <a:rPr kumimoji="0" lang="en-US" altLang="zh-CN" sz="20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 </a:t>
            </a:r>
            <a:r>
              <a:rPr lang="zh-CN" altLang="en-US" sz="2400" b="1" kern="0" dirty="0">
                <a:solidFill>
                  <a:srgbClr val="FD4F69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目的</a:t>
            </a: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srgbClr val="FD4F69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5" name="TextBox 13"/>
          <p:cNvSpPr txBox="1"/>
          <p:nvPr/>
        </p:nvSpPr>
        <p:spPr>
          <a:xfrm>
            <a:off x="3306871" y="5963955"/>
            <a:ext cx="2627721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30000"/>
              </a:lnSpc>
              <a:defRPr/>
            </a:pPr>
            <a:r>
              <a:rPr lang="zh-CN" altLang="en-US" sz="1400" kern="0" dirty="0" smtClean="0">
                <a:solidFill>
                  <a:sysClr val="windowText" lastClr="6C6C6C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减少</a:t>
            </a:r>
            <a:r>
              <a:rPr lang="zh-CN" altLang="en-US" sz="1400" kern="0" dirty="0">
                <a:solidFill>
                  <a:sysClr val="windowText" lastClr="6C6C6C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部署</a:t>
            </a:r>
            <a:r>
              <a:rPr lang="zh-CN" altLang="en-US" sz="1400" kern="0" dirty="0" smtClean="0">
                <a:solidFill>
                  <a:sysClr val="windowText" lastClr="6C6C6C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成本、提高</a:t>
            </a:r>
            <a:r>
              <a:rPr lang="zh-CN" altLang="en-US" sz="1400" kern="0" dirty="0">
                <a:solidFill>
                  <a:sysClr val="windowText" lastClr="6C6C6C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开发效率</a:t>
            </a: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sysClr val="windowText" lastClr="6C6C6C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338518" y="5942473"/>
            <a:ext cx="2864498" cy="443509"/>
          </a:xfrm>
          <a:prstGeom prst="rect">
            <a:avLst/>
          </a:prstGeom>
          <a:solidFill>
            <a:srgbClr val="FD4F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defRPr/>
            </a:pPr>
            <a:r>
              <a:rPr lang="zh-CN" altLang="en-US" sz="2000" kern="0" dirty="0">
                <a:solidFill>
                  <a:sysClr val="windowText" lastClr="6C6C6C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组件化和</a:t>
            </a:r>
            <a:r>
              <a:rPr lang="zh-CN" altLang="en-US" sz="2000" kern="0" dirty="0" smtClean="0">
                <a:solidFill>
                  <a:sysClr val="windowText" lastClr="6C6C6C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模块化的优势</a:t>
            </a:r>
            <a:endParaRPr kumimoji="0" lang="zh-CN" altLang="en-US" sz="2000" i="0" u="none" strike="noStrike" kern="0" cap="none" spc="0" normalizeH="0" baseline="0" noProof="0" dirty="0">
              <a:ln>
                <a:noFill/>
              </a:ln>
              <a:solidFill>
                <a:sysClr val="windowText" lastClr="6C6C6C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52794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40471"/>
            <a:ext cx="12209860" cy="3657842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0" y="2686050"/>
            <a:ext cx="7219950" cy="21336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6C6C6C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0" y="2686050"/>
            <a:ext cx="209550" cy="2133600"/>
          </a:xfrm>
          <a:prstGeom prst="rect">
            <a:avLst/>
          </a:prstGeom>
          <a:solidFill>
            <a:srgbClr val="FD4F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6C6C6C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04850" y="2866370"/>
            <a:ext cx="297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分治思想</a:t>
            </a:r>
            <a:endParaRPr kumimoji="0" lang="zh-CN" altLang="en-US" sz="18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704850" y="3413265"/>
            <a:ext cx="5553075" cy="1509642"/>
          </a:xfrm>
          <a:prstGeom prst="rect">
            <a:avLst/>
          </a:prstGeom>
        </p:spPr>
        <p:txBody>
          <a:bodyPr wrap="square" lIns="68570" tIns="34289" rIns="68570" bIns="34289">
            <a:spAutoFit/>
          </a:bodyPr>
          <a:lstStyle/>
          <a:p>
            <a:pPr lvl="0" defTabSz="685681">
              <a:lnSpc>
                <a:spcPct val="130000"/>
              </a:lnSpc>
              <a:defRPr/>
            </a:pPr>
            <a:r>
              <a:rPr lang="zh-CN" altLang="en-US" sz="1200" kern="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分治算法的基本思想是将一个规模为</a:t>
            </a:r>
            <a:r>
              <a:rPr lang="en-US" altLang="zh-CN" sz="1200" kern="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N</a:t>
            </a:r>
            <a:r>
              <a:rPr lang="zh-CN" altLang="en-US" sz="1200" kern="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的问题分解为</a:t>
            </a:r>
            <a:r>
              <a:rPr lang="en-US" altLang="zh-CN" sz="1200" kern="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K</a:t>
            </a:r>
            <a:r>
              <a:rPr lang="zh-CN" altLang="en-US" sz="1200" kern="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个规模较小的子问题，这些子问题相互独立且与原问题性质相同</a:t>
            </a:r>
            <a:r>
              <a:rPr lang="zh-CN" altLang="en-US" sz="1200" kern="0" dirty="0" smtClean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。</a:t>
            </a:r>
            <a:endParaRPr lang="en-US" altLang="zh-CN" sz="1200" kern="0" dirty="0" smtClean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ea"/>
              <a:sym typeface="+mn-lt"/>
            </a:endParaRPr>
          </a:p>
          <a:p>
            <a:pPr lvl="0" defTabSz="685681">
              <a:lnSpc>
                <a:spcPct val="130000"/>
              </a:lnSpc>
              <a:defRPr/>
            </a:pPr>
            <a:endParaRPr lang="en-US" altLang="zh-CN" sz="1200" kern="0" dirty="0" smtClean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ea"/>
              <a:sym typeface="+mn-lt"/>
            </a:endParaRPr>
          </a:p>
          <a:p>
            <a:pPr lvl="0" defTabSz="685681">
              <a:lnSpc>
                <a:spcPct val="130000"/>
              </a:lnSpc>
              <a:defRPr/>
            </a:pPr>
            <a:r>
              <a:rPr lang="en-US" altLang="zh-CN" sz="1200" kern="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1. </a:t>
            </a:r>
            <a:r>
              <a:rPr lang="en-US" altLang="zh-CN" sz="1200" kern="0" dirty="0" smtClean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 </a:t>
            </a:r>
            <a:r>
              <a:rPr lang="zh-CN" altLang="en-US" sz="1200" kern="0" dirty="0" smtClean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分</a:t>
            </a:r>
            <a:r>
              <a:rPr lang="zh-CN" altLang="en-US" sz="1200" kern="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治法是一种基本的算法</a:t>
            </a:r>
            <a:r>
              <a:rPr lang="zh-CN" altLang="en-US" sz="1200" kern="0" dirty="0" smtClean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思想</a:t>
            </a:r>
            <a:endParaRPr lang="zh-CN" altLang="en-US" sz="1200" kern="0" dirty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ea"/>
              <a:sym typeface="+mn-lt"/>
            </a:endParaRPr>
          </a:p>
          <a:p>
            <a:pPr lvl="0" defTabSz="685681">
              <a:lnSpc>
                <a:spcPct val="130000"/>
              </a:lnSpc>
              <a:defRPr/>
            </a:pPr>
            <a:r>
              <a:rPr lang="en-US" altLang="zh-CN" sz="1200" kern="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2. </a:t>
            </a:r>
            <a:r>
              <a:rPr lang="en-US" altLang="zh-CN" sz="1200" kern="0" dirty="0" smtClean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 </a:t>
            </a:r>
            <a:r>
              <a:rPr lang="zh-CN" altLang="en-US" sz="1200" kern="0" dirty="0" smtClean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分</a:t>
            </a:r>
            <a:r>
              <a:rPr lang="zh-CN" altLang="en-US" sz="1200" kern="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ea"/>
                <a:sym typeface="+mn-lt"/>
              </a:rPr>
              <a:t>治也是软件工程的一种重要思想</a:t>
            </a:r>
          </a:p>
          <a:p>
            <a:pPr lvl="0" defTabSz="685681">
              <a:lnSpc>
                <a:spcPct val="130000"/>
              </a:lnSpc>
              <a:defRPr/>
            </a:pPr>
            <a:endParaRPr lang="zh-CN" altLang="en-US" sz="1200" kern="0" dirty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2" name="文本占位符 1"/>
          <p:cNvSpPr txBox="1">
            <a:spLocks/>
          </p:cNvSpPr>
          <p:nvPr/>
        </p:nvSpPr>
        <p:spPr>
          <a:xfrm>
            <a:off x="9089098" y="970496"/>
            <a:ext cx="6803231" cy="287982"/>
          </a:xfrm>
          <a:prstGeom prst="rect">
            <a:avLst/>
          </a:prstGeom>
          <a:noFill/>
        </p:spPr>
        <p:txBody>
          <a:bodyPr/>
          <a:lstStyle>
            <a:lvl1pPr marR="0" indent="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aseline="0">
                <a:solidFill>
                  <a:schemeClr val="accent1"/>
                </a:solidFill>
                <a:cs typeface="+mn-ea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zh-CN" altLang="en-US" sz="1600" dirty="0" smtClean="0">
                <a:solidFill>
                  <a:srgbClr val="FD4F69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sym typeface="+mn-lt"/>
              </a:rPr>
              <a:t>组件化 开发依据分治思想</a:t>
            </a:r>
            <a:endParaRPr lang="zh-CN" altLang="en-US" sz="1600" dirty="0">
              <a:solidFill>
                <a:srgbClr val="FD4F69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sym typeface="+mn-lt"/>
            </a:endParaRPr>
          </a:p>
        </p:txBody>
      </p:sp>
      <p:sp>
        <p:nvSpPr>
          <p:cNvPr id="13" name="文本占位符 2"/>
          <p:cNvSpPr txBox="1">
            <a:spLocks/>
          </p:cNvSpPr>
          <p:nvPr/>
        </p:nvSpPr>
        <p:spPr>
          <a:xfrm>
            <a:off x="9649255" y="377673"/>
            <a:ext cx="2758016" cy="432048"/>
          </a:xfrm>
          <a:prstGeom prst="rect">
            <a:avLst/>
          </a:prstGeom>
        </p:spPr>
        <p:txBody>
          <a:bodyPr/>
          <a:lstStyle>
            <a:lvl1pPr marR="0" indent="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800" baseline="0">
                <a:cs typeface="+mn-ea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  <a:sym typeface="+mn-lt"/>
              </a:rPr>
              <a:t>组件</a:t>
            </a:r>
            <a:r>
              <a:rPr lang="zh-CN" altLang="en-US" dirty="0" smtClean="0">
                <a:latin typeface="Microsoft YaHei UI" panose="020B0503020204020204" pitchFamily="34" charset="-122"/>
                <a:ea typeface="Microsoft YaHei UI" panose="020B0503020204020204" pitchFamily="34" charset="-122"/>
                <a:sym typeface="+mn-lt"/>
              </a:rPr>
              <a:t>化开发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  <a:sym typeface="+mn-lt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9744893" y="284430"/>
            <a:ext cx="293483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9140847" y="839941"/>
            <a:ext cx="4142927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4847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6C6C6C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6C6C6C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1765</TotalTime>
  <Words>3132</Words>
  <Application>Microsoft Office PowerPoint</Application>
  <PresentationFormat>宽屏</PresentationFormat>
  <Paragraphs>374</Paragraphs>
  <Slides>43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43</vt:i4>
      </vt:variant>
    </vt:vector>
  </HeadingPairs>
  <TitlesOfParts>
    <vt:vector size="49" baseType="lpstr">
      <vt:lpstr>Microsoft YaHei UI</vt:lpstr>
      <vt:lpstr>宋体</vt:lpstr>
      <vt:lpstr>Arial</vt:lpstr>
      <vt:lpstr>Calibri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win7</dc:creator>
  <cp:lastModifiedBy>a</cp:lastModifiedBy>
  <cp:revision>819</cp:revision>
  <dcterms:created xsi:type="dcterms:W3CDTF">2016-06-30T12:28:00Z</dcterms:created>
  <dcterms:modified xsi:type="dcterms:W3CDTF">2016-07-21T07:46:03Z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2052-10.1.0.5777</vt:lpwstr>
  </property>
</Properties>
</file>